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869" r:id="rId5"/>
    <p:sldMasterId id="2147493818" r:id="rId6"/>
    <p:sldMasterId id="2147493832" r:id="rId7"/>
    <p:sldMasterId id="2147493882" r:id="rId8"/>
  </p:sldMasterIdLst>
  <p:notesMasterIdLst>
    <p:notesMasterId r:id="rId99"/>
  </p:notesMasterIdLst>
  <p:handoutMasterIdLst>
    <p:handoutMasterId r:id="rId100"/>
  </p:handoutMasterIdLst>
  <p:sldIdLst>
    <p:sldId id="854" r:id="rId9"/>
    <p:sldId id="2142532457" r:id="rId10"/>
    <p:sldId id="2142532453" r:id="rId11"/>
    <p:sldId id="2142532458" r:id="rId12"/>
    <p:sldId id="2142532454" r:id="rId13"/>
    <p:sldId id="2142532459" r:id="rId14"/>
    <p:sldId id="2142532460" r:id="rId15"/>
    <p:sldId id="1267" r:id="rId16"/>
    <p:sldId id="1268" r:id="rId17"/>
    <p:sldId id="1269" r:id="rId18"/>
    <p:sldId id="2142532461" r:id="rId19"/>
    <p:sldId id="2142532462" r:id="rId20"/>
    <p:sldId id="2142532463" r:id="rId21"/>
    <p:sldId id="2142532464" r:id="rId22"/>
    <p:sldId id="459" r:id="rId23"/>
    <p:sldId id="2142532397" r:id="rId24"/>
    <p:sldId id="461" r:id="rId25"/>
    <p:sldId id="463" r:id="rId26"/>
    <p:sldId id="2142532466" r:id="rId27"/>
    <p:sldId id="2142532482" r:id="rId28"/>
    <p:sldId id="2142532465" r:id="rId29"/>
    <p:sldId id="839" r:id="rId30"/>
    <p:sldId id="1331" r:id="rId31"/>
    <p:sldId id="1332" r:id="rId32"/>
    <p:sldId id="2142532480" r:id="rId33"/>
    <p:sldId id="430" r:id="rId34"/>
    <p:sldId id="2142532470" r:id="rId35"/>
    <p:sldId id="2142532471" r:id="rId36"/>
    <p:sldId id="480" r:id="rId37"/>
    <p:sldId id="1334" r:id="rId38"/>
    <p:sldId id="1335" r:id="rId39"/>
    <p:sldId id="481" r:id="rId40"/>
    <p:sldId id="1336" r:id="rId41"/>
    <p:sldId id="818" r:id="rId42"/>
    <p:sldId id="813" r:id="rId43"/>
    <p:sldId id="812" r:id="rId44"/>
    <p:sldId id="822" r:id="rId45"/>
    <p:sldId id="836" r:id="rId46"/>
    <p:sldId id="1284" r:id="rId47"/>
    <p:sldId id="1285" r:id="rId48"/>
    <p:sldId id="439" r:id="rId49"/>
    <p:sldId id="440" r:id="rId50"/>
    <p:sldId id="476" r:id="rId51"/>
    <p:sldId id="485" r:id="rId52"/>
    <p:sldId id="486" r:id="rId53"/>
    <p:sldId id="487" r:id="rId54"/>
    <p:sldId id="488" r:id="rId55"/>
    <p:sldId id="489" r:id="rId56"/>
    <p:sldId id="2142532469" r:id="rId57"/>
    <p:sldId id="2142532467" r:id="rId58"/>
    <p:sldId id="491" r:id="rId59"/>
    <p:sldId id="492" r:id="rId60"/>
    <p:sldId id="2142532483" r:id="rId61"/>
    <p:sldId id="2142532468" r:id="rId62"/>
    <p:sldId id="1282" r:id="rId63"/>
    <p:sldId id="1283" r:id="rId64"/>
    <p:sldId id="2142532401" r:id="rId65"/>
    <p:sldId id="2142532402" r:id="rId66"/>
    <p:sldId id="1286" r:id="rId67"/>
    <p:sldId id="1287" r:id="rId68"/>
    <p:sldId id="1288" r:id="rId69"/>
    <p:sldId id="498" r:id="rId70"/>
    <p:sldId id="499" r:id="rId71"/>
    <p:sldId id="500" r:id="rId72"/>
    <p:sldId id="501" r:id="rId73"/>
    <p:sldId id="502" r:id="rId74"/>
    <p:sldId id="503" r:id="rId75"/>
    <p:sldId id="2142532403" r:id="rId76"/>
    <p:sldId id="1290" r:id="rId77"/>
    <p:sldId id="482" r:id="rId78"/>
    <p:sldId id="2142532472" r:id="rId79"/>
    <p:sldId id="2142532473" r:id="rId80"/>
    <p:sldId id="2142532474" r:id="rId81"/>
    <p:sldId id="421" r:id="rId82"/>
    <p:sldId id="392" r:id="rId83"/>
    <p:sldId id="422" r:id="rId84"/>
    <p:sldId id="398" r:id="rId85"/>
    <p:sldId id="445" r:id="rId86"/>
    <p:sldId id="2142532475" r:id="rId87"/>
    <p:sldId id="2142532476" r:id="rId88"/>
    <p:sldId id="2142532477" r:id="rId89"/>
    <p:sldId id="490" r:id="rId90"/>
    <p:sldId id="2142532478" r:id="rId91"/>
    <p:sldId id="399" r:id="rId92"/>
    <p:sldId id="400" r:id="rId93"/>
    <p:sldId id="401" r:id="rId94"/>
    <p:sldId id="402" r:id="rId95"/>
    <p:sldId id="2142532479" r:id="rId96"/>
    <p:sldId id="403" r:id="rId97"/>
    <p:sldId id="2142532484" r:id="rId9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4096"/>
    <p:restoredTop sz="97193"/>
  </p:normalViewPr>
  <p:slideViewPr>
    <p:cSldViewPr snapToObjects="1">
      <p:cViewPr varScale="1">
        <p:scale>
          <a:sx n="264" d="100"/>
          <a:sy n="264" d="100"/>
        </p:scale>
        <p:origin x="264" y="3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25" d="100"/>
        <a:sy n="125" d="100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DEB374-7826-A248-A2F9-4F9CD8362EAF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9484E6-4EDA-9B46-9BE1-5F7B9208BB79}">
      <dgm:prSet phldrT="[Text]"/>
      <dgm:spPr>
        <a:xfrm>
          <a:off x="2027083" y="1538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gm:t>
    </dgm:pt>
    <dgm:pt modelId="{193F2DC8-847D-6D4A-AABC-1C735F0293A8}" type="par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1F8511E-7964-964B-9A73-14A0E2418277}" type="sibTrans" cxnId="{F0C3CF40-D38F-674D-A584-1B617F5E966B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8134A097-6350-9D43-BEE4-57209988092E}">
      <dgm:prSet phldrT="[Text]"/>
      <dgm:spPr>
        <a:xfrm>
          <a:off x="207385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gm:t>
    </dgm:pt>
    <dgm:pt modelId="{B7234D52-86F6-4F4E-8961-B0A093892251}" type="parTrans" cxnId="{54DCFDD0-E9C0-5241-8CA8-8F515C8B435A}">
      <dgm:prSet/>
      <dgm:spPr>
        <a:xfrm>
          <a:off x="708679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A026083-A4AC-7C44-A1CC-0D44E1D049E1}" type="sibTrans" cxnId="{54DCFDD0-E9C0-5241-8CA8-8F515C8B435A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1E49840-B883-594D-B8B5-26795DC91F8C}">
      <dgm:prSet phldrT="[Text]"/>
      <dgm:spPr>
        <a:xfrm>
          <a:off x="2277730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gm:t>
    </dgm:pt>
    <dgm:pt modelId="{1E699710-EB55-9044-B7AA-0FC861865449}" type="parTrans" cxnId="{D3015168-34AA-E84B-9DD4-BC10E5DACA50}">
      <dgm:prSet/>
      <dgm:spPr>
        <a:xfrm>
          <a:off x="2528377" y="502832"/>
          <a:ext cx="250647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FB4288C-0F9C-124A-80D0-4A46E1A0A1B3}" type="sibTrans" cxnId="{D3015168-34AA-E84B-9DD4-BC10E5DACA5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62351299-2347-CD4B-B88B-7FDB075F476B}">
      <dgm:prSet phldrT="[Text]"/>
      <dgm:spPr>
        <a:xfrm>
          <a:off x="3846781" y="713376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gm:t>
    </dgm:pt>
    <dgm:pt modelId="{18551FA4-E5B8-194D-B7EF-9A2389A0FD00}" type="parTrans" cxnId="{10535A86-69FC-6243-ABE4-CA8E6C0EE0A1}">
      <dgm:prSet/>
      <dgm:spPr>
        <a:xfrm>
          <a:off x="2528377" y="502832"/>
          <a:ext cx="1819698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57D2E53-81E5-1949-8DFA-617A79B5E5DC}" type="sibTrans" cxnId="{10535A86-69FC-6243-ABE4-CA8E6C0EE0A1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9634639-BB54-1B4A-B93A-F27BAA15C466}">
      <dgm:prSet phldrT="[Text]"/>
      <dgm:spPr>
        <a:xfrm>
          <a:off x="458032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B757E864-6A3F-E048-85A6-5FE008056E53}" type="parTrans" cxnId="{12D3D1D0-6234-4B48-B0AB-7E42C41A919C}">
      <dgm:prSet/>
      <dgm:spPr>
        <a:xfrm>
          <a:off x="307644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90724C82-6F9D-6A4E-9629-99D621E7D5C2}" type="sibTrans" cxnId="{12D3D1D0-6234-4B48-B0AB-7E42C41A919C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CE92BB5C-C287-FE4C-9618-95BDF5922AA3}">
      <dgm:prSet phldrT="[Text]"/>
      <dgm:spPr>
        <a:xfrm>
          <a:off x="458032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gm:t>
    </dgm:pt>
    <dgm:pt modelId="{6DDE0E3D-4A30-9444-B953-D7AAEB7B27D4}" type="parTrans" cxnId="{4D640857-8BA3-B846-BA22-9CA9EE91B78E}">
      <dgm:prSet/>
      <dgm:spPr>
        <a:xfrm>
          <a:off x="307644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7DB00CE-087D-4C44-A733-FD31D6BAEB1E}" type="sibTrans" cxnId="{4D640857-8BA3-B846-BA22-9CA9EE91B78E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AEA3F62-B5A3-7D4F-BD7D-707737A955B1}">
      <dgm:prSet phldrT="[Text]"/>
      <dgm:spPr>
        <a:xfrm>
          <a:off x="1671164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9F8CD6F4-57F3-1243-9E8F-BDECEB3EAD1C}" type="parTrans" cxnId="{A492A6CD-48E4-E24B-A108-CD65D24730F0}">
      <dgm:prSet/>
      <dgm:spPr>
        <a:xfrm>
          <a:off x="2172458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100FC73C-4D61-0442-84CB-4D0E3927EDDA}" type="sibTrans" cxnId="{A492A6CD-48E4-E24B-A108-CD65D24730F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253DC166-148C-664C-99AE-24C57645D3FA}">
      <dgm:prSet phldrT="[Text]"/>
      <dgm:spPr>
        <a:xfrm>
          <a:off x="2884296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gm:t>
    </dgm:pt>
    <dgm:pt modelId="{A92B6AD9-A913-D14C-B4E1-BBCA560D9D5F}" type="parTrans" cxnId="{217758AF-9895-1640-B9BC-BF4ED6428AC0}">
      <dgm:prSet/>
      <dgm:spPr>
        <a:xfrm>
          <a:off x="2779024" y="1214670"/>
          <a:ext cx="606566" cy="2105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4C6240A-AA19-EF44-A889-F761DDBBE44A}" type="sibTrans" cxnId="{217758AF-9895-1640-B9BC-BF4ED6428AC0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44F7EAB-3B8F-154E-AF69-097228C42097}">
      <dgm:prSet phldrT="[Text]"/>
      <dgm:spPr>
        <a:xfrm>
          <a:off x="4097428" y="1425213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gm:t>
    </dgm:pt>
    <dgm:pt modelId="{E3BB968A-52E4-7042-87EB-BA294DA2BE50}" type="parTrans" cxnId="{096968E1-ECB0-B646-A40E-8229E1662464}">
      <dgm:prSet/>
      <dgm:spPr>
        <a:xfrm>
          <a:off x="3947040" y="1214670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36918276-2B47-E848-ABD7-BFD43FA05271}" type="sibTrans" cxnId="{096968E1-ECB0-B646-A40E-8229E1662464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0510E86D-1CC6-CF42-B125-CAE6C104A55B}">
      <dgm:prSet phldrT="[Text]"/>
      <dgm:spPr>
        <a:xfrm>
          <a:off x="4097428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gm:t>
    </dgm:pt>
    <dgm:pt modelId="{EF31EA80-8826-2C4D-A7B2-F3E689396DEB}" type="parTrans" cxnId="{99B46969-2B65-AB49-9373-14B8301F8F3D}">
      <dgm:prSet/>
      <dgm:spPr>
        <a:xfrm>
          <a:off x="3947040" y="1214670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9F49678-4ABA-9045-8C52-E8A5814C89A4}" type="sibTrans" cxnId="{99B46969-2B65-AB49-9373-14B8301F8F3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4B37E780-BC93-7745-B254-2A179F23AE25}">
      <dgm:prSet phldrT="[Text]"/>
      <dgm:spPr>
        <a:xfrm>
          <a:off x="1921811" y="2137051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gm:t>
    </dgm:pt>
    <dgm:pt modelId="{CF1110BC-E7ED-5444-B50C-25DBD5ECFCCC}" type="parTrans" cxnId="{1382739D-1B97-844F-82BC-17557135CE8F}">
      <dgm:prSet/>
      <dgm:spPr>
        <a:xfrm>
          <a:off x="1771423" y="1926508"/>
          <a:ext cx="150388" cy="46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58264497-1DFE-FD43-98CA-AE507500D92B}" type="sibTrans" cxnId="{1382739D-1B97-844F-82BC-17557135CE8F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EE8C8B55-3E07-624F-8176-E6A9FED83E10}">
      <dgm:prSet phldrT="[Text]"/>
      <dgm:spPr>
        <a:xfrm>
          <a:off x="1921811" y="2848889"/>
          <a:ext cx="1002588" cy="501294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n-US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gm:t>
    </dgm:pt>
    <dgm:pt modelId="{4EB6C1DE-40FA-6345-8410-3A15BB534E97}" type="parTrans" cxnId="{0E65BDA7-71A2-3B42-BEDF-C5E97076309D}">
      <dgm:prSet/>
      <dgm:spPr>
        <a:xfrm>
          <a:off x="1771423" y="1926508"/>
          <a:ext cx="150388" cy="1173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7787AFC9-3813-E444-BF3A-C5535F3D9D13}" type="sibTrans" cxnId="{0E65BDA7-71A2-3B42-BEDF-C5E97076309D}">
      <dgm:prSet/>
      <dgm:spPr/>
      <dgm:t>
        <a:bodyPr/>
        <a:lstStyle/>
        <a:p>
          <a:endParaRPr lang="en-US">
            <a:solidFill>
              <a:srgbClr val="FF0000"/>
            </a:solidFill>
          </a:endParaRPr>
        </a:p>
      </dgm:t>
    </dgm:pt>
    <dgm:pt modelId="{A1E5E33F-D507-FA4D-BE3F-E43321DC11E0}" type="pres">
      <dgm:prSet presAssocID="{C3DEB374-7826-A248-A2F9-4F9CD8362EA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6CAC56D-05DA-AE47-8B35-28720C351EE5}" type="pres">
      <dgm:prSet presAssocID="{8D9484E6-4EDA-9B46-9BE1-5F7B9208BB79}" presName="hierRoot1" presStyleCnt="0">
        <dgm:presLayoutVars>
          <dgm:hierBranch val="init"/>
        </dgm:presLayoutVars>
      </dgm:prSet>
      <dgm:spPr/>
    </dgm:pt>
    <dgm:pt modelId="{462035E7-290C-0B46-97B5-48A37BF3D2E0}" type="pres">
      <dgm:prSet presAssocID="{8D9484E6-4EDA-9B46-9BE1-5F7B9208BB79}" presName="rootComposite1" presStyleCnt="0"/>
      <dgm:spPr/>
    </dgm:pt>
    <dgm:pt modelId="{C1FDD2EB-59F4-B545-9F1F-DB1275FC5A68}" type="pres">
      <dgm:prSet presAssocID="{8D9484E6-4EDA-9B46-9BE1-5F7B9208BB79}" presName="rootText1" presStyleLbl="node0" presStyleIdx="0" presStyleCnt="1">
        <dgm:presLayoutVars>
          <dgm:chPref val="3"/>
        </dgm:presLayoutVars>
      </dgm:prSet>
      <dgm:spPr/>
    </dgm:pt>
    <dgm:pt modelId="{ECFCB2C4-CF1F-2144-933B-A5DCA48B2E3F}" type="pres">
      <dgm:prSet presAssocID="{8D9484E6-4EDA-9B46-9BE1-5F7B9208BB79}" presName="rootConnector1" presStyleLbl="node1" presStyleIdx="0" presStyleCnt="0"/>
      <dgm:spPr/>
    </dgm:pt>
    <dgm:pt modelId="{8E868B50-693A-1949-A4BB-20380BB64441}" type="pres">
      <dgm:prSet presAssocID="{8D9484E6-4EDA-9B46-9BE1-5F7B9208BB79}" presName="hierChild2" presStyleCnt="0"/>
      <dgm:spPr/>
    </dgm:pt>
    <dgm:pt modelId="{4503AF86-CFD3-8B48-8DE6-4B79BEC8D14B}" type="pres">
      <dgm:prSet presAssocID="{B7234D52-86F6-4F4E-8961-B0A093892251}" presName="Name37" presStyleLbl="parChTrans1D2" presStyleIdx="0" presStyleCnt="3"/>
      <dgm:spPr/>
    </dgm:pt>
    <dgm:pt modelId="{3178A13D-76C0-2B47-B8F9-E50540E4D22C}" type="pres">
      <dgm:prSet presAssocID="{8134A097-6350-9D43-BEE4-57209988092E}" presName="hierRoot2" presStyleCnt="0">
        <dgm:presLayoutVars>
          <dgm:hierBranch val="init"/>
        </dgm:presLayoutVars>
      </dgm:prSet>
      <dgm:spPr/>
    </dgm:pt>
    <dgm:pt modelId="{9B2AEE2F-876C-E84C-8B8E-F59E5B6646F3}" type="pres">
      <dgm:prSet presAssocID="{8134A097-6350-9D43-BEE4-57209988092E}" presName="rootComposite" presStyleCnt="0"/>
      <dgm:spPr/>
    </dgm:pt>
    <dgm:pt modelId="{5E520E97-E759-EE4D-BB5B-396426E0BD39}" type="pres">
      <dgm:prSet presAssocID="{8134A097-6350-9D43-BEE4-57209988092E}" presName="rootText" presStyleLbl="node2" presStyleIdx="0" presStyleCnt="3">
        <dgm:presLayoutVars>
          <dgm:chPref val="3"/>
        </dgm:presLayoutVars>
      </dgm:prSet>
      <dgm:spPr/>
    </dgm:pt>
    <dgm:pt modelId="{B4BB1256-DE22-9143-8D7C-CFED5DFE7BB1}" type="pres">
      <dgm:prSet presAssocID="{8134A097-6350-9D43-BEE4-57209988092E}" presName="rootConnector" presStyleLbl="node2" presStyleIdx="0" presStyleCnt="3"/>
      <dgm:spPr/>
    </dgm:pt>
    <dgm:pt modelId="{C1BBA699-ECB2-3848-9A5A-F89826E02B34}" type="pres">
      <dgm:prSet presAssocID="{8134A097-6350-9D43-BEE4-57209988092E}" presName="hierChild4" presStyleCnt="0"/>
      <dgm:spPr/>
    </dgm:pt>
    <dgm:pt modelId="{7A3E674B-8CD4-6443-9CCB-D270E1E2E574}" type="pres">
      <dgm:prSet presAssocID="{B757E864-6A3F-E048-85A6-5FE008056E53}" presName="Name37" presStyleLbl="parChTrans1D3" presStyleIdx="0" presStyleCnt="6"/>
      <dgm:spPr/>
    </dgm:pt>
    <dgm:pt modelId="{1505CBE4-B56A-D045-86B1-DDCD9A4A1838}" type="pres">
      <dgm:prSet presAssocID="{99634639-BB54-1B4A-B93A-F27BAA15C466}" presName="hierRoot2" presStyleCnt="0">
        <dgm:presLayoutVars>
          <dgm:hierBranch val="init"/>
        </dgm:presLayoutVars>
      </dgm:prSet>
      <dgm:spPr/>
    </dgm:pt>
    <dgm:pt modelId="{614E15C4-98EF-BF4D-B354-871EBEE3F4A5}" type="pres">
      <dgm:prSet presAssocID="{99634639-BB54-1B4A-B93A-F27BAA15C466}" presName="rootComposite" presStyleCnt="0"/>
      <dgm:spPr/>
    </dgm:pt>
    <dgm:pt modelId="{B4247BDC-F99D-5C4D-B745-0CD38B776282}" type="pres">
      <dgm:prSet presAssocID="{99634639-BB54-1B4A-B93A-F27BAA15C466}" presName="rootText" presStyleLbl="node3" presStyleIdx="0" presStyleCnt="6">
        <dgm:presLayoutVars>
          <dgm:chPref val="3"/>
        </dgm:presLayoutVars>
      </dgm:prSet>
      <dgm:spPr/>
    </dgm:pt>
    <dgm:pt modelId="{6995C647-3643-0D44-95D2-44B4944CC97D}" type="pres">
      <dgm:prSet presAssocID="{99634639-BB54-1B4A-B93A-F27BAA15C466}" presName="rootConnector" presStyleLbl="node3" presStyleIdx="0" presStyleCnt="6"/>
      <dgm:spPr/>
    </dgm:pt>
    <dgm:pt modelId="{FA2DBC66-C604-0E4E-9818-1FBECF34CEF3}" type="pres">
      <dgm:prSet presAssocID="{99634639-BB54-1B4A-B93A-F27BAA15C466}" presName="hierChild4" presStyleCnt="0"/>
      <dgm:spPr/>
    </dgm:pt>
    <dgm:pt modelId="{D41EDA18-61A2-7047-A379-B0B25A08073A}" type="pres">
      <dgm:prSet presAssocID="{99634639-BB54-1B4A-B93A-F27BAA15C466}" presName="hierChild5" presStyleCnt="0"/>
      <dgm:spPr/>
    </dgm:pt>
    <dgm:pt modelId="{1829673E-FDF6-7C46-9240-533D55AD96E1}" type="pres">
      <dgm:prSet presAssocID="{6DDE0E3D-4A30-9444-B953-D7AAEB7B27D4}" presName="Name37" presStyleLbl="parChTrans1D3" presStyleIdx="1" presStyleCnt="6"/>
      <dgm:spPr/>
    </dgm:pt>
    <dgm:pt modelId="{74C9252E-29CD-6142-A306-94DC049487D2}" type="pres">
      <dgm:prSet presAssocID="{CE92BB5C-C287-FE4C-9618-95BDF5922AA3}" presName="hierRoot2" presStyleCnt="0">
        <dgm:presLayoutVars>
          <dgm:hierBranch val="init"/>
        </dgm:presLayoutVars>
      </dgm:prSet>
      <dgm:spPr/>
    </dgm:pt>
    <dgm:pt modelId="{A5E526E4-9294-0748-92D3-A55C28C22EE6}" type="pres">
      <dgm:prSet presAssocID="{CE92BB5C-C287-FE4C-9618-95BDF5922AA3}" presName="rootComposite" presStyleCnt="0"/>
      <dgm:spPr/>
    </dgm:pt>
    <dgm:pt modelId="{F06CCCB7-7624-2049-99AB-84A59CFFB78E}" type="pres">
      <dgm:prSet presAssocID="{CE92BB5C-C287-FE4C-9618-95BDF5922AA3}" presName="rootText" presStyleLbl="node3" presStyleIdx="1" presStyleCnt="6">
        <dgm:presLayoutVars>
          <dgm:chPref val="3"/>
        </dgm:presLayoutVars>
      </dgm:prSet>
      <dgm:spPr/>
    </dgm:pt>
    <dgm:pt modelId="{412FFD2C-1DDC-2D4B-A68B-EF092799984C}" type="pres">
      <dgm:prSet presAssocID="{CE92BB5C-C287-FE4C-9618-95BDF5922AA3}" presName="rootConnector" presStyleLbl="node3" presStyleIdx="1" presStyleCnt="6"/>
      <dgm:spPr/>
    </dgm:pt>
    <dgm:pt modelId="{FC9C7C44-AD82-AE48-B3B5-FD66C810478D}" type="pres">
      <dgm:prSet presAssocID="{CE92BB5C-C287-FE4C-9618-95BDF5922AA3}" presName="hierChild4" presStyleCnt="0"/>
      <dgm:spPr/>
    </dgm:pt>
    <dgm:pt modelId="{E72259A3-C426-F640-94C6-C31507D913AC}" type="pres">
      <dgm:prSet presAssocID="{CE92BB5C-C287-FE4C-9618-95BDF5922AA3}" presName="hierChild5" presStyleCnt="0"/>
      <dgm:spPr/>
    </dgm:pt>
    <dgm:pt modelId="{95D6926A-8221-B641-A3D0-A2AAA5FFAB0A}" type="pres">
      <dgm:prSet presAssocID="{8134A097-6350-9D43-BEE4-57209988092E}" presName="hierChild5" presStyleCnt="0"/>
      <dgm:spPr/>
    </dgm:pt>
    <dgm:pt modelId="{35D2F933-85FB-E84B-96B5-CE6181104C61}" type="pres">
      <dgm:prSet presAssocID="{1E699710-EB55-9044-B7AA-0FC861865449}" presName="Name37" presStyleLbl="parChTrans1D2" presStyleIdx="1" presStyleCnt="3"/>
      <dgm:spPr/>
    </dgm:pt>
    <dgm:pt modelId="{74A5BC22-1952-3344-8430-6D2FF39EE1AC}" type="pres">
      <dgm:prSet presAssocID="{C1E49840-B883-594D-B8B5-26795DC91F8C}" presName="hierRoot2" presStyleCnt="0">
        <dgm:presLayoutVars>
          <dgm:hierBranch val="init"/>
        </dgm:presLayoutVars>
      </dgm:prSet>
      <dgm:spPr/>
    </dgm:pt>
    <dgm:pt modelId="{14033323-DBE8-1D42-8155-224EE983CA91}" type="pres">
      <dgm:prSet presAssocID="{C1E49840-B883-594D-B8B5-26795DC91F8C}" presName="rootComposite" presStyleCnt="0"/>
      <dgm:spPr/>
    </dgm:pt>
    <dgm:pt modelId="{AF9C30DF-3F03-C145-A0DE-C9B9B5790CA5}" type="pres">
      <dgm:prSet presAssocID="{C1E49840-B883-594D-B8B5-26795DC91F8C}" presName="rootText" presStyleLbl="node2" presStyleIdx="1" presStyleCnt="3">
        <dgm:presLayoutVars>
          <dgm:chPref val="3"/>
        </dgm:presLayoutVars>
      </dgm:prSet>
      <dgm:spPr/>
    </dgm:pt>
    <dgm:pt modelId="{B5A63F31-6C24-E04B-AC17-B7F39CC432C4}" type="pres">
      <dgm:prSet presAssocID="{C1E49840-B883-594D-B8B5-26795DC91F8C}" presName="rootConnector" presStyleLbl="node2" presStyleIdx="1" presStyleCnt="3"/>
      <dgm:spPr/>
    </dgm:pt>
    <dgm:pt modelId="{18F13600-64AE-E94F-B715-28A44C8659A4}" type="pres">
      <dgm:prSet presAssocID="{C1E49840-B883-594D-B8B5-26795DC91F8C}" presName="hierChild4" presStyleCnt="0"/>
      <dgm:spPr/>
    </dgm:pt>
    <dgm:pt modelId="{45F9987D-CAE7-2B4D-87D6-7F456AD966B6}" type="pres">
      <dgm:prSet presAssocID="{9F8CD6F4-57F3-1243-9E8F-BDECEB3EAD1C}" presName="Name37" presStyleLbl="parChTrans1D3" presStyleIdx="2" presStyleCnt="6"/>
      <dgm:spPr/>
    </dgm:pt>
    <dgm:pt modelId="{0DEA7747-7592-FF40-ADBC-CC0112FB57D3}" type="pres">
      <dgm:prSet presAssocID="{2AEA3F62-B5A3-7D4F-BD7D-707737A955B1}" presName="hierRoot2" presStyleCnt="0">
        <dgm:presLayoutVars>
          <dgm:hierBranch val="init"/>
        </dgm:presLayoutVars>
      </dgm:prSet>
      <dgm:spPr/>
    </dgm:pt>
    <dgm:pt modelId="{EC5C9987-3B51-A442-BF71-B0ECA796F06A}" type="pres">
      <dgm:prSet presAssocID="{2AEA3F62-B5A3-7D4F-BD7D-707737A955B1}" presName="rootComposite" presStyleCnt="0"/>
      <dgm:spPr/>
    </dgm:pt>
    <dgm:pt modelId="{1AB853FA-BB52-1B4C-9E4D-75E57AC6CAC4}" type="pres">
      <dgm:prSet presAssocID="{2AEA3F62-B5A3-7D4F-BD7D-707737A955B1}" presName="rootText" presStyleLbl="node3" presStyleIdx="2" presStyleCnt="6">
        <dgm:presLayoutVars>
          <dgm:chPref val="3"/>
        </dgm:presLayoutVars>
      </dgm:prSet>
      <dgm:spPr/>
    </dgm:pt>
    <dgm:pt modelId="{BDE7ECC7-D379-FC4F-B444-E7491FBC0179}" type="pres">
      <dgm:prSet presAssocID="{2AEA3F62-B5A3-7D4F-BD7D-707737A955B1}" presName="rootConnector" presStyleLbl="node3" presStyleIdx="2" presStyleCnt="6"/>
      <dgm:spPr/>
    </dgm:pt>
    <dgm:pt modelId="{35EF5BBD-AAE2-7143-8288-39C87C4D7168}" type="pres">
      <dgm:prSet presAssocID="{2AEA3F62-B5A3-7D4F-BD7D-707737A955B1}" presName="hierChild4" presStyleCnt="0"/>
      <dgm:spPr/>
    </dgm:pt>
    <dgm:pt modelId="{7F4897E6-43D3-0A45-BF57-C2C05436127C}" type="pres">
      <dgm:prSet presAssocID="{CF1110BC-E7ED-5444-B50C-25DBD5ECFCCC}" presName="Name37" presStyleLbl="parChTrans1D4" presStyleIdx="0" presStyleCnt="2"/>
      <dgm:spPr/>
    </dgm:pt>
    <dgm:pt modelId="{39866549-C3E8-304B-9A28-B1BCFDAEB99E}" type="pres">
      <dgm:prSet presAssocID="{4B37E780-BC93-7745-B254-2A179F23AE25}" presName="hierRoot2" presStyleCnt="0">
        <dgm:presLayoutVars>
          <dgm:hierBranch val="init"/>
        </dgm:presLayoutVars>
      </dgm:prSet>
      <dgm:spPr/>
    </dgm:pt>
    <dgm:pt modelId="{3D702292-BC96-0841-A9A7-C2DCF8CB8368}" type="pres">
      <dgm:prSet presAssocID="{4B37E780-BC93-7745-B254-2A179F23AE25}" presName="rootComposite" presStyleCnt="0"/>
      <dgm:spPr/>
    </dgm:pt>
    <dgm:pt modelId="{24D8FE46-887B-5549-851F-CA784CABA354}" type="pres">
      <dgm:prSet presAssocID="{4B37E780-BC93-7745-B254-2A179F23AE25}" presName="rootText" presStyleLbl="node4" presStyleIdx="0" presStyleCnt="2">
        <dgm:presLayoutVars>
          <dgm:chPref val="3"/>
        </dgm:presLayoutVars>
      </dgm:prSet>
      <dgm:spPr/>
    </dgm:pt>
    <dgm:pt modelId="{3C23995F-F0E6-CA44-B311-CC544F54F902}" type="pres">
      <dgm:prSet presAssocID="{4B37E780-BC93-7745-B254-2A179F23AE25}" presName="rootConnector" presStyleLbl="node4" presStyleIdx="0" presStyleCnt="2"/>
      <dgm:spPr/>
    </dgm:pt>
    <dgm:pt modelId="{7FFEE973-E5DA-B040-8D68-FC558E63E037}" type="pres">
      <dgm:prSet presAssocID="{4B37E780-BC93-7745-B254-2A179F23AE25}" presName="hierChild4" presStyleCnt="0"/>
      <dgm:spPr/>
    </dgm:pt>
    <dgm:pt modelId="{F35630D9-F5BC-7848-B58D-B23305D0CDE4}" type="pres">
      <dgm:prSet presAssocID="{4B37E780-BC93-7745-B254-2A179F23AE25}" presName="hierChild5" presStyleCnt="0"/>
      <dgm:spPr/>
    </dgm:pt>
    <dgm:pt modelId="{BCE40787-FA57-EC43-B7F8-EDA7FDEDF9EB}" type="pres">
      <dgm:prSet presAssocID="{4EB6C1DE-40FA-6345-8410-3A15BB534E97}" presName="Name37" presStyleLbl="parChTrans1D4" presStyleIdx="1" presStyleCnt="2"/>
      <dgm:spPr/>
    </dgm:pt>
    <dgm:pt modelId="{18EB633A-5FB1-634E-BF8F-34B1D27A1B45}" type="pres">
      <dgm:prSet presAssocID="{EE8C8B55-3E07-624F-8176-E6A9FED83E10}" presName="hierRoot2" presStyleCnt="0">
        <dgm:presLayoutVars>
          <dgm:hierBranch val="init"/>
        </dgm:presLayoutVars>
      </dgm:prSet>
      <dgm:spPr/>
    </dgm:pt>
    <dgm:pt modelId="{B87F5C3A-7A76-EB49-BB32-9602AFC93316}" type="pres">
      <dgm:prSet presAssocID="{EE8C8B55-3E07-624F-8176-E6A9FED83E10}" presName="rootComposite" presStyleCnt="0"/>
      <dgm:spPr/>
    </dgm:pt>
    <dgm:pt modelId="{4EECBD8C-4060-1C42-AD30-FDE4D78B97AD}" type="pres">
      <dgm:prSet presAssocID="{EE8C8B55-3E07-624F-8176-E6A9FED83E10}" presName="rootText" presStyleLbl="node4" presStyleIdx="1" presStyleCnt="2">
        <dgm:presLayoutVars>
          <dgm:chPref val="3"/>
        </dgm:presLayoutVars>
      </dgm:prSet>
      <dgm:spPr/>
    </dgm:pt>
    <dgm:pt modelId="{F5F13544-9E3F-6B43-9D75-09FEE522575A}" type="pres">
      <dgm:prSet presAssocID="{EE8C8B55-3E07-624F-8176-E6A9FED83E10}" presName="rootConnector" presStyleLbl="node4" presStyleIdx="1" presStyleCnt="2"/>
      <dgm:spPr/>
    </dgm:pt>
    <dgm:pt modelId="{0CD40355-80CD-A84D-89FF-3CF49D1056FB}" type="pres">
      <dgm:prSet presAssocID="{EE8C8B55-3E07-624F-8176-E6A9FED83E10}" presName="hierChild4" presStyleCnt="0"/>
      <dgm:spPr/>
    </dgm:pt>
    <dgm:pt modelId="{3781678E-2B8A-C84C-A2DA-6504A81199B6}" type="pres">
      <dgm:prSet presAssocID="{EE8C8B55-3E07-624F-8176-E6A9FED83E10}" presName="hierChild5" presStyleCnt="0"/>
      <dgm:spPr/>
    </dgm:pt>
    <dgm:pt modelId="{E7F3BE24-6EE7-4149-B590-9E48DC3D5A88}" type="pres">
      <dgm:prSet presAssocID="{2AEA3F62-B5A3-7D4F-BD7D-707737A955B1}" presName="hierChild5" presStyleCnt="0"/>
      <dgm:spPr/>
    </dgm:pt>
    <dgm:pt modelId="{8155A4E2-AF54-B94E-AD42-EF4EA57200FB}" type="pres">
      <dgm:prSet presAssocID="{A92B6AD9-A913-D14C-B4E1-BBCA560D9D5F}" presName="Name37" presStyleLbl="parChTrans1D3" presStyleIdx="3" presStyleCnt="6"/>
      <dgm:spPr/>
    </dgm:pt>
    <dgm:pt modelId="{CC6A7BCF-BECB-9047-BFFB-C43A4E8BDCF4}" type="pres">
      <dgm:prSet presAssocID="{253DC166-148C-664C-99AE-24C57645D3FA}" presName="hierRoot2" presStyleCnt="0">
        <dgm:presLayoutVars>
          <dgm:hierBranch val="init"/>
        </dgm:presLayoutVars>
      </dgm:prSet>
      <dgm:spPr/>
    </dgm:pt>
    <dgm:pt modelId="{10CD2A2C-CF21-C346-A4AA-4598C3BC9E7E}" type="pres">
      <dgm:prSet presAssocID="{253DC166-148C-664C-99AE-24C57645D3FA}" presName="rootComposite" presStyleCnt="0"/>
      <dgm:spPr/>
    </dgm:pt>
    <dgm:pt modelId="{358DCF77-081F-3344-808A-C3D19DC16A4D}" type="pres">
      <dgm:prSet presAssocID="{253DC166-148C-664C-99AE-24C57645D3FA}" presName="rootText" presStyleLbl="node3" presStyleIdx="3" presStyleCnt="6">
        <dgm:presLayoutVars>
          <dgm:chPref val="3"/>
        </dgm:presLayoutVars>
      </dgm:prSet>
      <dgm:spPr/>
    </dgm:pt>
    <dgm:pt modelId="{2FFEDE59-5945-E24C-81CD-DC37C4209819}" type="pres">
      <dgm:prSet presAssocID="{253DC166-148C-664C-99AE-24C57645D3FA}" presName="rootConnector" presStyleLbl="node3" presStyleIdx="3" presStyleCnt="6"/>
      <dgm:spPr/>
    </dgm:pt>
    <dgm:pt modelId="{0C0E9142-561D-6F41-B37A-1457EC994892}" type="pres">
      <dgm:prSet presAssocID="{253DC166-148C-664C-99AE-24C57645D3FA}" presName="hierChild4" presStyleCnt="0"/>
      <dgm:spPr/>
    </dgm:pt>
    <dgm:pt modelId="{B328D4DA-03AF-6F4D-9A66-91C65D73B51F}" type="pres">
      <dgm:prSet presAssocID="{253DC166-148C-664C-99AE-24C57645D3FA}" presName="hierChild5" presStyleCnt="0"/>
      <dgm:spPr/>
    </dgm:pt>
    <dgm:pt modelId="{CD7E21E4-C431-4546-BD51-7B8CB07C32CF}" type="pres">
      <dgm:prSet presAssocID="{C1E49840-B883-594D-B8B5-26795DC91F8C}" presName="hierChild5" presStyleCnt="0"/>
      <dgm:spPr/>
    </dgm:pt>
    <dgm:pt modelId="{66770993-81E3-544A-A2F3-07CAAEB71DBB}" type="pres">
      <dgm:prSet presAssocID="{18551FA4-E5B8-194D-B7EF-9A2389A0FD00}" presName="Name37" presStyleLbl="parChTrans1D2" presStyleIdx="2" presStyleCnt="3"/>
      <dgm:spPr/>
    </dgm:pt>
    <dgm:pt modelId="{311ADA41-DC2B-7242-944A-5C77C7E951C9}" type="pres">
      <dgm:prSet presAssocID="{62351299-2347-CD4B-B88B-7FDB075F476B}" presName="hierRoot2" presStyleCnt="0">
        <dgm:presLayoutVars>
          <dgm:hierBranch val="init"/>
        </dgm:presLayoutVars>
      </dgm:prSet>
      <dgm:spPr/>
    </dgm:pt>
    <dgm:pt modelId="{DDF2D7CC-EF16-8A48-963D-A718B4BE1E81}" type="pres">
      <dgm:prSet presAssocID="{62351299-2347-CD4B-B88B-7FDB075F476B}" presName="rootComposite" presStyleCnt="0"/>
      <dgm:spPr/>
    </dgm:pt>
    <dgm:pt modelId="{CB66AAB5-8432-0A44-B2D4-360018B49BBD}" type="pres">
      <dgm:prSet presAssocID="{62351299-2347-CD4B-B88B-7FDB075F476B}" presName="rootText" presStyleLbl="node2" presStyleIdx="2" presStyleCnt="3">
        <dgm:presLayoutVars>
          <dgm:chPref val="3"/>
        </dgm:presLayoutVars>
      </dgm:prSet>
      <dgm:spPr/>
    </dgm:pt>
    <dgm:pt modelId="{593A0AA7-CA1C-3C44-90A5-6A664E087A2C}" type="pres">
      <dgm:prSet presAssocID="{62351299-2347-CD4B-B88B-7FDB075F476B}" presName="rootConnector" presStyleLbl="node2" presStyleIdx="2" presStyleCnt="3"/>
      <dgm:spPr/>
    </dgm:pt>
    <dgm:pt modelId="{09942F20-F7FD-074F-AAAC-51476C5359BE}" type="pres">
      <dgm:prSet presAssocID="{62351299-2347-CD4B-B88B-7FDB075F476B}" presName="hierChild4" presStyleCnt="0"/>
      <dgm:spPr/>
    </dgm:pt>
    <dgm:pt modelId="{C56A1525-C4FF-BE47-99C5-F1D7DB145AB3}" type="pres">
      <dgm:prSet presAssocID="{E3BB968A-52E4-7042-87EB-BA294DA2BE50}" presName="Name37" presStyleLbl="parChTrans1D3" presStyleIdx="4" presStyleCnt="6"/>
      <dgm:spPr/>
    </dgm:pt>
    <dgm:pt modelId="{3251A573-74F8-5248-B4F5-B6383B19B5A1}" type="pres">
      <dgm:prSet presAssocID="{E44F7EAB-3B8F-154E-AF69-097228C42097}" presName="hierRoot2" presStyleCnt="0">
        <dgm:presLayoutVars>
          <dgm:hierBranch val="init"/>
        </dgm:presLayoutVars>
      </dgm:prSet>
      <dgm:spPr/>
    </dgm:pt>
    <dgm:pt modelId="{B1428CB0-E992-144D-B8EA-599A4C6C5CD4}" type="pres">
      <dgm:prSet presAssocID="{E44F7EAB-3B8F-154E-AF69-097228C42097}" presName="rootComposite" presStyleCnt="0"/>
      <dgm:spPr/>
    </dgm:pt>
    <dgm:pt modelId="{B74F8760-D699-AA4E-AE9F-4F51488BEB23}" type="pres">
      <dgm:prSet presAssocID="{E44F7EAB-3B8F-154E-AF69-097228C42097}" presName="rootText" presStyleLbl="node3" presStyleIdx="4" presStyleCnt="6">
        <dgm:presLayoutVars>
          <dgm:chPref val="3"/>
        </dgm:presLayoutVars>
      </dgm:prSet>
      <dgm:spPr/>
    </dgm:pt>
    <dgm:pt modelId="{1249265C-61E0-704C-98D9-C54B890B4FE2}" type="pres">
      <dgm:prSet presAssocID="{E44F7EAB-3B8F-154E-AF69-097228C42097}" presName="rootConnector" presStyleLbl="node3" presStyleIdx="4" presStyleCnt="6"/>
      <dgm:spPr/>
    </dgm:pt>
    <dgm:pt modelId="{93C29486-754E-7245-835E-960D58CC255A}" type="pres">
      <dgm:prSet presAssocID="{E44F7EAB-3B8F-154E-AF69-097228C42097}" presName="hierChild4" presStyleCnt="0"/>
      <dgm:spPr/>
    </dgm:pt>
    <dgm:pt modelId="{903B65C2-0C63-5A46-9EDB-1A4ED150FE7C}" type="pres">
      <dgm:prSet presAssocID="{E44F7EAB-3B8F-154E-AF69-097228C42097}" presName="hierChild5" presStyleCnt="0"/>
      <dgm:spPr/>
    </dgm:pt>
    <dgm:pt modelId="{8B293187-45AE-134C-AD3E-91F2C0BC1D1E}" type="pres">
      <dgm:prSet presAssocID="{EF31EA80-8826-2C4D-A7B2-F3E689396DEB}" presName="Name37" presStyleLbl="parChTrans1D3" presStyleIdx="5" presStyleCnt="6"/>
      <dgm:spPr/>
    </dgm:pt>
    <dgm:pt modelId="{41DF70DB-966B-4649-829F-29DB5FB7AF8C}" type="pres">
      <dgm:prSet presAssocID="{0510E86D-1CC6-CF42-B125-CAE6C104A55B}" presName="hierRoot2" presStyleCnt="0">
        <dgm:presLayoutVars>
          <dgm:hierBranch val="init"/>
        </dgm:presLayoutVars>
      </dgm:prSet>
      <dgm:spPr/>
    </dgm:pt>
    <dgm:pt modelId="{BDD629FE-6814-2641-B7B8-FF2377A86081}" type="pres">
      <dgm:prSet presAssocID="{0510E86D-1CC6-CF42-B125-CAE6C104A55B}" presName="rootComposite" presStyleCnt="0"/>
      <dgm:spPr/>
    </dgm:pt>
    <dgm:pt modelId="{5F3B5918-3E3F-CE4C-AB83-E00D4099AA39}" type="pres">
      <dgm:prSet presAssocID="{0510E86D-1CC6-CF42-B125-CAE6C104A55B}" presName="rootText" presStyleLbl="node3" presStyleIdx="5" presStyleCnt="6">
        <dgm:presLayoutVars>
          <dgm:chPref val="3"/>
        </dgm:presLayoutVars>
      </dgm:prSet>
      <dgm:spPr/>
    </dgm:pt>
    <dgm:pt modelId="{7D2D90BC-2981-8A41-9E82-FF1598689E67}" type="pres">
      <dgm:prSet presAssocID="{0510E86D-1CC6-CF42-B125-CAE6C104A55B}" presName="rootConnector" presStyleLbl="node3" presStyleIdx="5" presStyleCnt="6"/>
      <dgm:spPr/>
    </dgm:pt>
    <dgm:pt modelId="{AFFF075B-7926-2A47-9F04-F5483A8FBC4C}" type="pres">
      <dgm:prSet presAssocID="{0510E86D-1CC6-CF42-B125-CAE6C104A55B}" presName="hierChild4" presStyleCnt="0"/>
      <dgm:spPr/>
    </dgm:pt>
    <dgm:pt modelId="{AB1E20BB-64FC-5740-B8D3-58041887F124}" type="pres">
      <dgm:prSet presAssocID="{0510E86D-1CC6-CF42-B125-CAE6C104A55B}" presName="hierChild5" presStyleCnt="0"/>
      <dgm:spPr/>
    </dgm:pt>
    <dgm:pt modelId="{E4ED48DD-E401-0B45-82F7-02B6987C0238}" type="pres">
      <dgm:prSet presAssocID="{62351299-2347-CD4B-B88B-7FDB075F476B}" presName="hierChild5" presStyleCnt="0"/>
      <dgm:spPr/>
    </dgm:pt>
    <dgm:pt modelId="{80E706AB-1BAA-834C-95DC-587C229D4429}" type="pres">
      <dgm:prSet presAssocID="{8D9484E6-4EDA-9B46-9BE1-5F7B9208BB79}" presName="hierChild3" presStyleCnt="0"/>
      <dgm:spPr/>
    </dgm:pt>
  </dgm:ptLst>
  <dgm:cxnLst>
    <dgm:cxn modelId="{A5244B0B-61BC-054F-BF5F-894632FD8516}" type="presOf" srcId="{99634639-BB54-1B4A-B93A-F27BAA15C466}" destId="{6995C647-3643-0D44-95D2-44B4944CC97D}" srcOrd="1" destOrd="0" presId="urn:microsoft.com/office/officeart/2005/8/layout/orgChart1"/>
    <dgm:cxn modelId="{942C640B-4DB0-B04B-90ED-95B539ABB769}" type="presOf" srcId="{4EB6C1DE-40FA-6345-8410-3A15BB534E97}" destId="{BCE40787-FA57-EC43-B7F8-EDA7FDEDF9EB}" srcOrd="0" destOrd="0" presId="urn:microsoft.com/office/officeart/2005/8/layout/orgChart1"/>
    <dgm:cxn modelId="{EA5A630D-CACA-1443-A4B8-0C0F3320F1F0}" type="presOf" srcId="{99634639-BB54-1B4A-B93A-F27BAA15C466}" destId="{B4247BDC-F99D-5C4D-B745-0CD38B776282}" srcOrd="0" destOrd="0" presId="urn:microsoft.com/office/officeart/2005/8/layout/orgChart1"/>
    <dgm:cxn modelId="{FEF21B1A-9710-E54B-A39C-958B38B756C7}" type="presOf" srcId="{1E699710-EB55-9044-B7AA-0FC861865449}" destId="{35D2F933-85FB-E84B-96B5-CE6181104C61}" srcOrd="0" destOrd="0" presId="urn:microsoft.com/office/officeart/2005/8/layout/orgChart1"/>
    <dgm:cxn modelId="{8A768C1A-D316-B640-8396-C7B906ED949E}" type="presOf" srcId="{EE8C8B55-3E07-624F-8176-E6A9FED83E10}" destId="{F5F13544-9E3F-6B43-9D75-09FEE522575A}" srcOrd="1" destOrd="0" presId="urn:microsoft.com/office/officeart/2005/8/layout/orgChart1"/>
    <dgm:cxn modelId="{6F95FC32-C755-654C-AEF6-7C92F17392FC}" type="presOf" srcId="{2AEA3F62-B5A3-7D4F-BD7D-707737A955B1}" destId="{1AB853FA-BB52-1B4C-9E4D-75E57AC6CAC4}" srcOrd="0" destOrd="0" presId="urn:microsoft.com/office/officeart/2005/8/layout/orgChart1"/>
    <dgm:cxn modelId="{A053EF37-01CB-A746-AC62-61AEBDBBA1C5}" type="presOf" srcId="{253DC166-148C-664C-99AE-24C57645D3FA}" destId="{2FFEDE59-5945-E24C-81CD-DC37C4209819}" srcOrd="1" destOrd="0" presId="urn:microsoft.com/office/officeart/2005/8/layout/orgChart1"/>
    <dgm:cxn modelId="{F0C3CF40-D38F-674D-A584-1B617F5E966B}" srcId="{C3DEB374-7826-A248-A2F9-4F9CD8362EAF}" destId="{8D9484E6-4EDA-9B46-9BE1-5F7B9208BB79}" srcOrd="0" destOrd="0" parTransId="{193F2DC8-847D-6D4A-AABC-1C735F0293A8}" sibTransId="{01F8511E-7964-964B-9A73-14A0E2418277}"/>
    <dgm:cxn modelId="{2CBD8643-60A9-DC41-BA3E-48B26FCDE2EB}" type="presOf" srcId="{0510E86D-1CC6-CF42-B125-CAE6C104A55B}" destId="{5F3B5918-3E3F-CE4C-AB83-E00D4099AA39}" srcOrd="0" destOrd="0" presId="urn:microsoft.com/office/officeart/2005/8/layout/orgChart1"/>
    <dgm:cxn modelId="{E749DA49-4847-C04D-A019-937BB481ECA3}" type="presOf" srcId="{B7234D52-86F6-4F4E-8961-B0A093892251}" destId="{4503AF86-CFD3-8B48-8DE6-4B79BEC8D14B}" srcOrd="0" destOrd="0" presId="urn:microsoft.com/office/officeart/2005/8/layout/orgChart1"/>
    <dgm:cxn modelId="{0FC7EA4B-1838-C443-B176-1E0E24243B37}" type="presOf" srcId="{4B37E780-BC93-7745-B254-2A179F23AE25}" destId="{3C23995F-F0E6-CA44-B311-CC544F54F902}" srcOrd="1" destOrd="0" presId="urn:microsoft.com/office/officeart/2005/8/layout/orgChart1"/>
    <dgm:cxn modelId="{4D640857-8BA3-B846-BA22-9CA9EE91B78E}" srcId="{8134A097-6350-9D43-BEE4-57209988092E}" destId="{CE92BB5C-C287-FE4C-9618-95BDF5922AA3}" srcOrd="1" destOrd="0" parTransId="{6DDE0E3D-4A30-9444-B953-D7AAEB7B27D4}" sibTransId="{47DB00CE-087D-4C44-A733-FD31D6BAEB1E}"/>
    <dgm:cxn modelId="{2D12EC5D-7548-244C-8442-E0BA09C5B16E}" type="presOf" srcId="{EF31EA80-8826-2C4D-A7B2-F3E689396DEB}" destId="{8B293187-45AE-134C-AD3E-91F2C0BC1D1E}" srcOrd="0" destOrd="0" presId="urn:microsoft.com/office/officeart/2005/8/layout/orgChart1"/>
    <dgm:cxn modelId="{029B8164-5150-7B46-8050-D795FD936F23}" type="presOf" srcId="{0510E86D-1CC6-CF42-B125-CAE6C104A55B}" destId="{7D2D90BC-2981-8A41-9E82-FF1598689E67}" srcOrd="1" destOrd="0" presId="urn:microsoft.com/office/officeart/2005/8/layout/orgChart1"/>
    <dgm:cxn modelId="{0BB99464-959F-654C-A23F-FD35ACC1CEDA}" type="presOf" srcId="{CF1110BC-E7ED-5444-B50C-25DBD5ECFCCC}" destId="{7F4897E6-43D3-0A45-BF57-C2C05436127C}" srcOrd="0" destOrd="0" presId="urn:microsoft.com/office/officeart/2005/8/layout/orgChart1"/>
    <dgm:cxn modelId="{A0FC5466-EC23-4A40-A3AE-1C7153CBF11F}" type="presOf" srcId="{8D9484E6-4EDA-9B46-9BE1-5F7B9208BB79}" destId="{ECFCB2C4-CF1F-2144-933B-A5DCA48B2E3F}" srcOrd="1" destOrd="0" presId="urn:microsoft.com/office/officeart/2005/8/layout/orgChart1"/>
    <dgm:cxn modelId="{AB2B1267-D8B4-984C-B9D8-BD7E97DDBC84}" type="presOf" srcId="{8134A097-6350-9D43-BEE4-57209988092E}" destId="{5E520E97-E759-EE4D-BB5B-396426E0BD39}" srcOrd="0" destOrd="0" presId="urn:microsoft.com/office/officeart/2005/8/layout/orgChart1"/>
    <dgm:cxn modelId="{419A1667-B682-BE4A-BF15-8F3478AF0ED1}" type="presOf" srcId="{18551FA4-E5B8-194D-B7EF-9A2389A0FD00}" destId="{66770993-81E3-544A-A2F3-07CAAEB71DBB}" srcOrd="0" destOrd="0" presId="urn:microsoft.com/office/officeart/2005/8/layout/orgChart1"/>
    <dgm:cxn modelId="{D3015168-34AA-E84B-9DD4-BC10E5DACA50}" srcId="{8D9484E6-4EDA-9B46-9BE1-5F7B9208BB79}" destId="{C1E49840-B883-594D-B8B5-26795DC91F8C}" srcOrd="1" destOrd="0" parTransId="{1E699710-EB55-9044-B7AA-0FC861865449}" sibTransId="{7FB4288C-0F9C-124A-80D0-4A46E1A0A1B3}"/>
    <dgm:cxn modelId="{99B46969-2B65-AB49-9373-14B8301F8F3D}" srcId="{62351299-2347-CD4B-B88B-7FDB075F476B}" destId="{0510E86D-1CC6-CF42-B125-CAE6C104A55B}" srcOrd="1" destOrd="0" parTransId="{EF31EA80-8826-2C4D-A7B2-F3E689396DEB}" sibTransId="{59F49678-4ABA-9045-8C52-E8A5814C89A4}"/>
    <dgm:cxn modelId="{7825AD6E-2E91-7740-8857-DD23D37CA501}" type="presOf" srcId="{253DC166-148C-664C-99AE-24C57645D3FA}" destId="{358DCF77-081F-3344-808A-C3D19DC16A4D}" srcOrd="0" destOrd="0" presId="urn:microsoft.com/office/officeart/2005/8/layout/orgChart1"/>
    <dgm:cxn modelId="{E699DA6E-F636-D041-A9D2-909410C276F0}" type="presOf" srcId="{C3DEB374-7826-A248-A2F9-4F9CD8362EAF}" destId="{A1E5E33F-D507-FA4D-BE3F-E43321DC11E0}" srcOrd="0" destOrd="0" presId="urn:microsoft.com/office/officeart/2005/8/layout/orgChart1"/>
    <dgm:cxn modelId="{CC741E81-C95D-4D46-98D2-5B2DC826A681}" type="presOf" srcId="{2AEA3F62-B5A3-7D4F-BD7D-707737A955B1}" destId="{BDE7ECC7-D379-FC4F-B444-E7491FBC0179}" srcOrd="1" destOrd="0" presId="urn:microsoft.com/office/officeart/2005/8/layout/orgChart1"/>
    <dgm:cxn modelId="{10535A86-69FC-6243-ABE4-CA8E6C0EE0A1}" srcId="{8D9484E6-4EDA-9B46-9BE1-5F7B9208BB79}" destId="{62351299-2347-CD4B-B88B-7FDB075F476B}" srcOrd="2" destOrd="0" parTransId="{18551FA4-E5B8-194D-B7EF-9A2389A0FD00}" sibTransId="{357D2E53-81E5-1949-8DFA-617A79B5E5DC}"/>
    <dgm:cxn modelId="{F0EE3887-9A88-3645-A734-82DF85E130CF}" type="presOf" srcId="{C1E49840-B883-594D-B8B5-26795DC91F8C}" destId="{B5A63F31-6C24-E04B-AC17-B7F39CC432C4}" srcOrd="1" destOrd="0" presId="urn:microsoft.com/office/officeart/2005/8/layout/orgChart1"/>
    <dgm:cxn modelId="{27E12289-DDC9-554E-8C59-F4A82AFBF605}" type="presOf" srcId="{C1E49840-B883-594D-B8B5-26795DC91F8C}" destId="{AF9C30DF-3F03-C145-A0DE-C9B9B5790CA5}" srcOrd="0" destOrd="0" presId="urn:microsoft.com/office/officeart/2005/8/layout/orgChart1"/>
    <dgm:cxn modelId="{F71C828A-F597-314A-A701-1099405BEFAA}" type="presOf" srcId="{A92B6AD9-A913-D14C-B4E1-BBCA560D9D5F}" destId="{8155A4E2-AF54-B94E-AD42-EF4EA57200FB}" srcOrd="0" destOrd="0" presId="urn:microsoft.com/office/officeart/2005/8/layout/orgChart1"/>
    <dgm:cxn modelId="{C6908C8B-0BC0-9949-A82F-8D7A9ED7A795}" type="presOf" srcId="{EE8C8B55-3E07-624F-8176-E6A9FED83E10}" destId="{4EECBD8C-4060-1C42-AD30-FDE4D78B97AD}" srcOrd="0" destOrd="0" presId="urn:microsoft.com/office/officeart/2005/8/layout/orgChart1"/>
    <dgm:cxn modelId="{80A2B98D-F536-3444-8C76-CB2A4ECA2371}" type="presOf" srcId="{E3BB968A-52E4-7042-87EB-BA294DA2BE50}" destId="{C56A1525-C4FF-BE47-99C5-F1D7DB145AB3}" srcOrd="0" destOrd="0" presId="urn:microsoft.com/office/officeart/2005/8/layout/orgChart1"/>
    <dgm:cxn modelId="{A9288395-A104-B341-96E4-EEAB449B693E}" type="presOf" srcId="{CE92BB5C-C287-FE4C-9618-95BDF5922AA3}" destId="{412FFD2C-1DDC-2D4B-A68B-EF092799984C}" srcOrd="1" destOrd="0" presId="urn:microsoft.com/office/officeart/2005/8/layout/orgChart1"/>
    <dgm:cxn modelId="{8E9E0699-F1E1-B044-B793-189B92354D45}" type="presOf" srcId="{6DDE0E3D-4A30-9444-B953-D7AAEB7B27D4}" destId="{1829673E-FDF6-7C46-9240-533D55AD96E1}" srcOrd="0" destOrd="0" presId="urn:microsoft.com/office/officeart/2005/8/layout/orgChart1"/>
    <dgm:cxn modelId="{1382739D-1B97-844F-82BC-17557135CE8F}" srcId="{2AEA3F62-B5A3-7D4F-BD7D-707737A955B1}" destId="{4B37E780-BC93-7745-B254-2A179F23AE25}" srcOrd="0" destOrd="0" parTransId="{CF1110BC-E7ED-5444-B50C-25DBD5ECFCCC}" sibTransId="{58264497-1DFE-FD43-98CA-AE507500D92B}"/>
    <dgm:cxn modelId="{8F24AAA2-3CD3-5648-98F8-BEDFC4D1113F}" type="presOf" srcId="{9F8CD6F4-57F3-1243-9E8F-BDECEB3EAD1C}" destId="{45F9987D-CAE7-2B4D-87D6-7F456AD966B6}" srcOrd="0" destOrd="0" presId="urn:microsoft.com/office/officeart/2005/8/layout/orgChart1"/>
    <dgm:cxn modelId="{0E65BDA7-71A2-3B42-BEDF-C5E97076309D}" srcId="{2AEA3F62-B5A3-7D4F-BD7D-707737A955B1}" destId="{EE8C8B55-3E07-624F-8176-E6A9FED83E10}" srcOrd="1" destOrd="0" parTransId="{4EB6C1DE-40FA-6345-8410-3A15BB534E97}" sibTransId="{7787AFC9-3813-E444-BF3A-C5535F3D9D13}"/>
    <dgm:cxn modelId="{217758AF-9895-1640-B9BC-BF4ED6428AC0}" srcId="{C1E49840-B883-594D-B8B5-26795DC91F8C}" destId="{253DC166-148C-664C-99AE-24C57645D3FA}" srcOrd="1" destOrd="0" parTransId="{A92B6AD9-A913-D14C-B4E1-BBCA560D9D5F}" sibTransId="{04C6240A-AA19-EF44-A889-F761DDBBE44A}"/>
    <dgm:cxn modelId="{822B52B0-A845-EF45-882C-5D3068F62972}" type="presOf" srcId="{B757E864-6A3F-E048-85A6-5FE008056E53}" destId="{7A3E674B-8CD4-6443-9CCB-D270E1E2E574}" srcOrd="0" destOrd="0" presId="urn:microsoft.com/office/officeart/2005/8/layout/orgChart1"/>
    <dgm:cxn modelId="{A075FFB6-245D-8D49-AB28-D9BEA56DAC9F}" type="presOf" srcId="{62351299-2347-CD4B-B88B-7FDB075F476B}" destId="{CB66AAB5-8432-0A44-B2D4-360018B49BBD}" srcOrd="0" destOrd="0" presId="urn:microsoft.com/office/officeart/2005/8/layout/orgChart1"/>
    <dgm:cxn modelId="{AA0694BB-4F3C-AC4E-A34E-428904FDC23F}" type="presOf" srcId="{E44F7EAB-3B8F-154E-AF69-097228C42097}" destId="{1249265C-61E0-704C-98D9-C54B890B4FE2}" srcOrd="1" destOrd="0" presId="urn:microsoft.com/office/officeart/2005/8/layout/orgChart1"/>
    <dgm:cxn modelId="{242759BE-49F1-E84B-BD35-91098B9122A1}" type="presOf" srcId="{CE92BB5C-C287-FE4C-9618-95BDF5922AA3}" destId="{F06CCCB7-7624-2049-99AB-84A59CFFB78E}" srcOrd="0" destOrd="0" presId="urn:microsoft.com/office/officeart/2005/8/layout/orgChart1"/>
    <dgm:cxn modelId="{1409FEBE-317E-6041-968E-2AF2E7829A60}" type="presOf" srcId="{8134A097-6350-9D43-BEE4-57209988092E}" destId="{B4BB1256-DE22-9143-8D7C-CFED5DFE7BB1}" srcOrd="1" destOrd="0" presId="urn:microsoft.com/office/officeart/2005/8/layout/orgChart1"/>
    <dgm:cxn modelId="{A492A6CD-48E4-E24B-A108-CD65D24730F0}" srcId="{C1E49840-B883-594D-B8B5-26795DC91F8C}" destId="{2AEA3F62-B5A3-7D4F-BD7D-707737A955B1}" srcOrd="0" destOrd="0" parTransId="{9F8CD6F4-57F3-1243-9E8F-BDECEB3EAD1C}" sibTransId="{100FC73C-4D61-0442-84CB-4D0E3927EDDA}"/>
    <dgm:cxn modelId="{12D3D1D0-6234-4B48-B0AB-7E42C41A919C}" srcId="{8134A097-6350-9D43-BEE4-57209988092E}" destId="{99634639-BB54-1B4A-B93A-F27BAA15C466}" srcOrd="0" destOrd="0" parTransId="{B757E864-6A3F-E048-85A6-5FE008056E53}" sibTransId="{90724C82-6F9D-6A4E-9629-99D621E7D5C2}"/>
    <dgm:cxn modelId="{54DCFDD0-E9C0-5241-8CA8-8F515C8B435A}" srcId="{8D9484E6-4EDA-9B46-9BE1-5F7B9208BB79}" destId="{8134A097-6350-9D43-BEE4-57209988092E}" srcOrd="0" destOrd="0" parTransId="{B7234D52-86F6-4F4E-8961-B0A093892251}" sibTransId="{7A026083-A4AC-7C44-A1CC-0D44E1D049E1}"/>
    <dgm:cxn modelId="{7616BCD2-AAD0-6F4E-944B-5AC548C4CB08}" type="presOf" srcId="{8D9484E6-4EDA-9B46-9BE1-5F7B9208BB79}" destId="{C1FDD2EB-59F4-B545-9F1F-DB1275FC5A68}" srcOrd="0" destOrd="0" presId="urn:microsoft.com/office/officeart/2005/8/layout/orgChart1"/>
    <dgm:cxn modelId="{096968E1-ECB0-B646-A40E-8229E1662464}" srcId="{62351299-2347-CD4B-B88B-7FDB075F476B}" destId="{E44F7EAB-3B8F-154E-AF69-097228C42097}" srcOrd="0" destOrd="0" parTransId="{E3BB968A-52E4-7042-87EB-BA294DA2BE50}" sibTransId="{36918276-2B47-E848-ABD7-BFD43FA05271}"/>
    <dgm:cxn modelId="{C2B1EDE7-F9FB-DE41-BB34-FA8C559C5D0B}" type="presOf" srcId="{4B37E780-BC93-7745-B254-2A179F23AE25}" destId="{24D8FE46-887B-5549-851F-CA784CABA354}" srcOrd="0" destOrd="0" presId="urn:microsoft.com/office/officeart/2005/8/layout/orgChart1"/>
    <dgm:cxn modelId="{73A1ABEF-25C3-8D43-91E2-E0D67271B7F8}" type="presOf" srcId="{E44F7EAB-3B8F-154E-AF69-097228C42097}" destId="{B74F8760-D699-AA4E-AE9F-4F51488BEB23}" srcOrd="0" destOrd="0" presId="urn:microsoft.com/office/officeart/2005/8/layout/orgChart1"/>
    <dgm:cxn modelId="{D87E08F1-5FC9-0548-8F66-E08541483454}" type="presOf" srcId="{62351299-2347-CD4B-B88B-7FDB075F476B}" destId="{593A0AA7-CA1C-3C44-90A5-6A664E087A2C}" srcOrd="1" destOrd="0" presId="urn:microsoft.com/office/officeart/2005/8/layout/orgChart1"/>
    <dgm:cxn modelId="{6B50B904-ED94-0944-9B15-1334507637F5}" type="presParOf" srcId="{A1E5E33F-D507-FA4D-BE3F-E43321DC11E0}" destId="{E6CAC56D-05DA-AE47-8B35-28720C351EE5}" srcOrd="0" destOrd="0" presId="urn:microsoft.com/office/officeart/2005/8/layout/orgChart1"/>
    <dgm:cxn modelId="{0E480A81-0583-CD4F-8DC3-8A2F3AB77DC0}" type="presParOf" srcId="{E6CAC56D-05DA-AE47-8B35-28720C351EE5}" destId="{462035E7-290C-0B46-97B5-48A37BF3D2E0}" srcOrd="0" destOrd="0" presId="urn:microsoft.com/office/officeart/2005/8/layout/orgChart1"/>
    <dgm:cxn modelId="{5A0EBAC2-0B3F-E84D-BD5F-14F8B71E71B8}" type="presParOf" srcId="{462035E7-290C-0B46-97B5-48A37BF3D2E0}" destId="{C1FDD2EB-59F4-B545-9F1F-DB1275FC5A68}" srcOrd="0" destOrd="0" presId="urn:microsoft.com/office/officeart/2005/8/layout/orgChart1"/>
    <dgm:cxn modelId="{8F45D7E6-8BBA-0240-88A8-6D9F9D325F08}" type="presParOf" srcId="{462035E7-290C-0B46-97B5-48A37BF3D2E0}" destId="{ECFCB2C4-CF1F-2144-933B-A5DCA48B2E3F}" srcOrd="1" destOrd="0" presId="urn:microsoft.com/office/officeart/2005/8/layout/orgChart1"/>
    <dgm:cxn modelId="{797B64BE-C524-F342-B4FA-431313C52D30}" type="presParOf" srcId="{E6CAC56D-05DA-AE47-8B35-28720C351EE5}" destId="{8E868B50-693A-1949-A4BB-20380BB64441}" srcOrd="1" destOrd="0" presId="urn:microsoft.com/office/officeart/2005/8/layout/orgChart1"/>
    <dgm:cxn modelId="{BFD38CBD-F69F-2847-874C-BD2DAA2890A3}" type="presParOf" srcId="{8E868B50-693A-1949-A4BB-20380BB64441}" destId="{4503AF86-CFD3-8B48-8DE6-4B79BEC8D14B}" srcOrd="0" destOrd="0" presId="urn:microsoft.com/office/officeart/2005/8/layout/orgChart1"/>
    <dgm:cxn modelId="{EE30A977-80F2-9646-BBC2-73A7EC764E23}" type="presParOf" srcId="{8E868B50-693A-1949-A4BB-20380BB64441}" destId="{3178A13D-76C0-2B47-B8F9-E50540E4D22C}" srcOrd="1" destOrd="0" presId="urn:microsoft.com/office/officeart/2005/8/layout/orgChart1"/>
    <dgm:cxn modelId="{4D4ED464-1787-9343-B0AF-7A1750F5CBE8}" type="presParOf" srcId="{3178A13D-76C0-2B47-B8F9-E50540E4D22C}" destId="{9B2AEE2F-876C-E84C-8B8E-F59E5B6646F3}" srcOrd="0" destOrd="0" presId="urn:microsoft.com/office/officeart/2005/8/layout/orgChart1"/>
    <dgm:cxn modelId="{84A84AB6-A03A-194E-95F4-5F129CB21A8B}" type="presParOf" srcId="{9B2AEE2F-876C-E84C-8B8E-F59E5B6646F3}" destId="{5E520E97-E759-EE4D-BB5B-396426E0BD39}" srcOrd="0" destOrd="0" presId="urn:microsoft.com/office/officeart/2005/8/layout/orgChart1"/>
    <dgm:cxn modelId="{3FFFCB39-1A32-DD47-8B48-3357CA6B99DC}" type="presParOf" srcId="{9B2AEE2F-876C-E84C-8B8E-F59E5B6646F3}" destId="{B4BB1256-DE22-9143-8D7C-CFED5DFE7BB1}" srcOrd="1" destOrd="0" presId="urn:microsoft.com/office/officeart/2005/8/layout/orgChart1"/>
    <dgm:cxn modelId="{FE137307-8DEC-6C46-B003-5150BBE0ABC3}" type="presParOf" srcId="{3178A13D-76C0-2B47-B8F9-E50540E4D22C}" destId="{C1BBA699-ECB2-3848-9A5A-F89826E02B34}" srcOrd="1" destOrd="0" presId="urn:microsoft.com/office/officeart/2005/8/layout/orgChart1"/>
    <dgm:cxn modelId="{6A8D60B9-A7B4-1F40-8CA1-AA715C5711B0}" type="presParOf" srcId="{C1BBA699-ECB2-3848-9A5A-F89826E02B34}" destId="{7A3E674B-8CD4-6443-9CCB-D270E1E2E574}" srcOrd="0" destOrd="0" presId="urn:microsoft.com/office/officeart/2005/8/layout/orgChart1"/>
    <dgm:cxn modelId="{E269BF0E-59AD-0143-8E98-CB7241B3F1C6}" type="presParOf" srcId="{C1BBA699-ECB2-3848-9A5A-F89826E02B34}" destId="{1505CBE4-B56A-D045-86B1-DDCD9A4A1838}" srcOrd="1" destOrd="0" presId="urn:microsoft.com/office/officeart/2005/8/layout/orgChart1"/>
    <dgm:cxn modelId="{BCDC5559-2E14-854B-8BF1-7AC70CB728B6}" type="presParOf" srcId="{1505CBE4-B56A-D045-86B1-DDCD9A4A1838}" destId="{614E15C4-98EF-BF4D-B354-871EBEE3F4A5}" srcOrd="0" destOrd="0" presId="urn:microsoft.com/office/officeart/2005/8/layout/orgChart1"/>
    <dgm:cxn modelId="{8A167F7F-6CF7-6C4D-BE7F-92B3F248DFBA}" type="presParOf" srcId="{614E15C4-98EF-BF4D-B354-871EBEE3F4A5}" destId="{B4247BDC-F99D-5C4D-B745-0CD38B776282}" srcOrd="0" destOrd="0" presId="urn:microsoft.com/office/officeart/2005/8/layout/orgChart1"/>
    <dgm:cxn modelId="{E32A1832-74DF-6F42-814C-439D8928E45D}" type="presParOf" srcId="{614E15C4-98EF-BF4D-B354-871EBEE3F4A5}" destId="{6995C647-3643-0D44-95D2-44B4944CC97D}" srcOrd="1" destOrd="0" presId="urn:microsoft.com/office/officeart/2005/8/layout/orgChart1"/>
    <dgm:cxn modelId="{0CAA8149-D824-FF43-8CFF-C3A04FFB83B3}" type="presParOf" srcId="{1505CBE4-B56A-D045-86B1-DDCD9A4A1838}" destId="{FA2DBC66-C604-0E4E-9818-1FBECF34CEF3}" srcOrd="1" destOrd="0" presId="urn:microsoft.com/office/officeart/2005/8/layout/orgChart1"/>
    <dgm:cxn modelId="{B5EEF093-5790-A040-909A-DAE45886E160}" type="presParOf" srcId="{1505CBE4-B56A-D045-86B1-DDCD9A4A1838}" destId="{D41EDA18-61A2-7047-A379-B0B25A08073A}" srcOrd="2" destOrd="0" presId="urn:microsoft.com/office/officeart/2005/8/layout/orgChart1"/>
    <dgm:cxn modelId="{63EA5824-7DE3-2745-B239-CF0B2F7C76B4}" type="presParOf" srcId="{C1BBA699-ECB2-3848-9A5A-F89826E02B34}" destId="{1829673E-FDF6-7C46-9240-533D55AD96E1}" srcOrd="2" destOrd="0" presId="urn:microsoft.com/office/officeart/2005/8/layout/orgChart1"/>
    <dgm:cxn modelId="{8A556609-917E-604E-B824-DA6FE1516E25}" type="presParOf" srcId="{C1BBA699-ECB2-3848-9A5A-F89826E02B34}" destId="{74C9252E-29CD-6142-A306-94DC049487D2}" srcOrd="3" destOrd="0" presId="urn:microsoft.com/office/officeart/2005/8/layout/orgChart1"/>
    <dgm:cxn modelId="{7A057B8E-8C38-8248-8A03-DADDF5DD74A7}" type="presParOf" srcId="{74C9252E-29CD-6142-A306-94DC049487D2}" destId="{A5E526E4-9294-0748-92D3-A55C28C22EE6}" srcOrd="0" destOrd="0" presId="urn:microsoft.com/office/officeart/2005/8/layout/orgChart1"/>
    <dgm:cxn modelId="{DAEC3332-B109-D946-8D28-92C15B32EBC1}" type="presParOf" srcId="{A5E526E4-9294-0748-92D3-A55C28C22EE6}" destId="{F06CCCB7-7624-2049-99AB-84A59CFFB78E}" srcOrd="0" destOrd="0" presId="urn:microsoft.com/office/officeart/2005/8/layout/orgChart1"/>
    <dgm:cxn modelId="{6569FE0E-B506-3745-8F3F-50C3F0690294}" type="presParOf" srcId="{A5E526E4-9294-0748-92D3-A55C28C22EE6}" destId="{412FFD2C-1DDC-2D4B-A68B-EF092799984C}" srcOrd="1" destOrd="0" presId="urn:microsoft.com/office/officeart/2005/8/layout/orgChart1"/>
    <dgm:cxn modelId="{A099AFF4-DF41-1944-B5ED-0769110D733B}" type="presParOf" srcId="{74C9252E-29CD-6142-A306-94DC049487D2}" destId="{FC9C7C44-AD82-AE48-B3B5-FD66C810478D}" srcOrd="1" destOrd="0" presId="urn:microsoft.com/office/officeart/2005/8/layout/orgChart1"/>
    <dgm:cxn modelId="{D1A195F3-1D52-4741-B83A-D9B3960F13A4}" type="presParOf" srcId="{74C9252E-29CD-6142-A306-94DC049487D2}" destId="{E72259A3-C426-F640-94C6-C31507D913AC}" srcOrd="2" destOrd="0" presId="urn:microsoft.com/office/officeart/2005/8/layout/orgChart1"/>
    <dgm:cxn modelId="{0F891917-48DB-F84B-88FF-FC09D19E3599}" type="presParOf" srcId="{3178A13D-76C0-2B47-B8F9-E50540E4D22C}" destId="{95D6926A-8221-B641-A3D0-A2AAA5FFAB0A}" srcOrd="2" destOrd="0" presId="urn:microsoft.com/office/officeart/2005/8/layout/orgChart1"/>
    <dgm:cxn modelId="{5C1AB1FB-B1A6-5242-8A59-8893831555E2}" type="presParOf" srcId="{8E868B50-693A-1949-A4BB-20380BB64441}" destId="{35D2F933-85FB-E84B-96B5-CE6181104C61}" srcOrd="2" destOrd="0" presId="urn:microsoft.com/office/officeart/2005/8/layout/orgChart1"/>
    <dgm:cxn modelId="{FE0B38AA-63DD-F848-A06A-25F7E383D69F}" type="presParOf" srcId="{8E868B50-693A-1949-A4BB-20380BB64441}" destId="{74A5BC22-1952-3344-8430-6D2FF39EE1AC}" srcOrd="3" destOrd="0" presId="urn:microsoft.com/office/officeart/2005/8/layout/orgChart1"/>
    <dgm:cxn modelId="{D0D2AD54-FBCC-DE49-8AC2-F698182CDFE2}" type="presParOf" srcId="{74A5BC22-1952-3344-8430-6D2FF39EE1AC}" destId="{14033323-DBE8-1D42-8155-224EE983CA91}" srcOrd="0" destOrd="0" presId="urn:microsoft.com/office/officeart/2005/8/layout/orgChart1"/>
    <dgm:cxn modelId="{AA8F6D1B-5273-8341-A5A2-F86035314A58}" type="presParOf" srcId="{14033323-DBE8-1D42-8155-224EE983CA91}" destId="{AF9C30DF-3F03-C145-A0DE-C9B9B5790CA5}" srcOrd="0" destOrd="0" presId="urn:microsoft.com/office/officeart/2005/8/layout/orgChart1"/>
    <dgm:cxn modelId="{1818F90C-34DB-394F-AE70-261ABDFDE708}" type="presParOf" srcId="{14033323-DBE8-1D42-8155-224EE983CA91}" destId="{B5A63F31-6C24-E04B-AC17-B7F39CC432C4}" srcOrd="1" destOrd="0" presId="urn:microsoft.com/office/officeart/2005/8/layout/orgChart1"/>
    <dgm:cxn modelId="{046ED670-23A0-4E48-888D-AE5DBC3BE562}" type="presParOf" srcId="{74A5BC22-1952-3344-8430-6D2FF39EE1AC}" destId="{18F13600-64AE-E94F-B715-28A44C8659A4}" srcOrd="1" destOrd="0" presId="urn:microsoft.com/office/officeart/2005/8/layout/orgChart1"/>
    <dgm:cxn modelId="{347C968D-1F57-1749-83CA-B6CD9FBDD73E}" type="presParOf" srcId="{18F13600-64AE-E94F-B715-28A44C8659A4}" destId="{45F9987D-CAE7-2B4D-87D6-7F456AD966B6}" srcOrd="0" destOrd="0" presId="urn:microsoft.com/office/officeart/2005/8/layout/orgChart1"/>
    <dgm:cxn modelId="{6DA9E0C3-18D5-644C-8407-9FF06443FFD2}" type="presParOf" srcId="{18F13600-64AE-E94F-B715-28A44C8659A4}" destId="{0DEA7747-7592-FF40-ADBC-CC0112FB57D3}" srcOrd="1" destOrd="0" presId="urn:microsoft.com/office/officeart/2005/8/layout/orgChart1"/>
    <dgm:cxn modelId="{2D994AD2-2459-C344-868D-23A4323296AC}" type="presParOf" srcId="{0DEA7747-7592-FF40-ADBC-CC0112FB57D3}" destId="{EC5C9987-3B51-A442-BF71-B0ECA796F06A}" srcOrd="0" destOrd="0" presId="urn:microsoft.com/office/officeart/2005/8/layout/orgChart1"/>
    <dgm:cxn modelId="{81AFD982-F3EE-DF4D-8366-CE06691B4C58}" type="presParOf" srcId="{EC5C9987-3B51-A442-BF71-B0ECA796F06A}" destId="{1AB853FA-BB52-1B4C-9E4D-75E57AC6CAC4}" srcOrd="0" destOrd="0" presId="urn:microsoft.com/office/officeart/2005/8/layout/orgChart1"/>
    <dgm:cxn modelId="{ED04E51F-913B-8F4B-80A2-7F68E0DBAB95}" type="presParOf" srcId="{EC5C9987-3B51-A442-BF71-B0ECA796F06A}" destId="{BDE7ECC7-D379-FC4F-B444-E7491FBC0179}" srcOrd="1" destOrd="0" presId="urn:microsoft.com/office/officeart/2005/8/layout/orgChart1"/>
    <dgm:cxn modelId="{CAA9DB02-0291-2242-8EB3-A40F70837C8D}" type="presParOf" srcId="{0DEA7747-7592-FF40-ADBC-CC0112FB57D3}" destId="{35EF5BBD-AAE2-7143-8288-39C87C4D7168}" srcOrd="1" destOrd="0" presId="urn:microsoft.com/office/officeart/2005/8/layout/orgChart1"/>
    <dgm:cxn modelId="{098ABB82-5B91-D74F-A01D-DA36F99D32ED}" type="presParOf" srcId="{35EF5BBD-AAE2-7143-8288-39C87C4D7168}" destId="{7F4897E6-43D3-0A45-BF57-C2C05436127C}" srcOrd="0" destOrd="0" presId="urn:microsoft.com/office/officeart/2005/8/layout/orgChart1"/>
    <dgm:cxn modelId="{7E19AADC-1DA6-0C40-8A22-FB820B06A71E}" type="presParOf" srcId="{35EF5BBD-AAE2-7143-8288-39C87C4D7168}" destId="{39866549-C3E8-304B-9A28-B1BCFDAEB99E}" srcOrd="1" destOrd="0" presId="urn:microsoft.com/office/officeart/2005/8/layout/orgChart1"/>
    <dgm:cxn modelId="{339C417E-4771-2E49-8785-023D2B14565B}" type="presParOf" srcId="{39866549-C3E8-304B-9A28-B1BCFDAEB99E}" destId="{3D702292-BC96-0841-A9A7-C2DCF8CB8368}" srcOrd="0" destOrd="0" presId="urn:microsoft.com/office/officeart/2005/8/layout/orgChart1"/>
    <dgm:cxn modelId="{CC17FF7F-6BED-EB4B-A6C8-C5342D7CFFF0}" type="presParOf" srcId="{3D702292-BC96-0841-A9A7-C2DCF8CB8368}" destId="{24D8FE46-887B-5549-851F-CA784CABA354}" srcOrd="0" destOrd="0" presId="urn:microsoft.com/office/officeart/2005/8/layout/orgChart1"/>
    <dgm:cxn modelId="{3ED32B98-20A6-CE44-8874-D183BFBB7AC9}" type="presParOf" srcId="{3D702292-BC96-0841-A9A7-C2DCF8CB8368}" destId="{3C23995F-F0E6-CA44-B311-CC544F54F902}" srcOrd="1" destOrd="0" presId="urn:microsoft.com/office/officeart/2005/8/layout/orgChart1"/>
    <dgm:cxn modelId="{A670E551-169A-2D45-B38D-414ACBBCE160}" type="presParOf" srcId="{39866549-C3E8-304B-9A28-B1BCFDAEB99E}" destId="{7FFEE973-E5DA-B040-8D68-FC558E63E037}" srcOrd="1" destOrd="0" presId="urn:microsoft.com/office/officeart/2005/8/layout/orgChart1"/>
    <dgm:cxn modelId="{5B8B23B2-7006-7E44-93CB-61A04DDC68F3}" type="presParOf" srcId="{39866549-C3E8-304B-9A28-B1BCFDAEB99E}" destId="{F35630D9-F5BC-7848-B58D-B23305D0CDE4}" srcOrd="2" destOrd="0" presId="urn:microsoft.com/office/officeart/2005/8/layout/orgChart1"/>
    <dgm:cxn modelId="{699E3B00-2026-FA43-8BDF-664E4B38E120}" type="presParOf" srcId="{35EF5BBD-AAE2-7143-8288-39C87C4D7168}" destId="{BCE40787-FA57-EC43-B7F8-EDA7FDEDF9EB}" srcOrd="2" destOrd="0" presId="urn:microsoft.com/office/officeart/2005/8/layout/orgChart1"/>
    <dgm:cxn modelId="{642CD218-7AA8-804B-ABB0-CA07F8C84AC6}" type="presParOf" srcId="{35EF5BBD-AAE2-7143-8288-39C87C4D7168}" destId="{18EB633A-5FB1-634E-BF8F-34B1D27A1B45}" srcOrd="3" destOrd="0" presId="urn:microsoft.com/office/officeart/2005/8/layout/orgChart1"/>
    <dgm:cxn modelId="{4F41B60A-42F1-DA46-834C-6F577C937F3F}" type="presParOf" srcId="{18EB633A-5FB1-634E-BF8F-34B1D27A1B45}" destId="{B87F5C3A-7A76-EB49-BB32-9602AFC93316}" srcOrd="0" destOrd="0" presId="urn:microsoft.com/office/officeart/2005/8/layout/orgChart1"/>
    <dgm:cxn modelId="{7D237D44-A404-FE4C-8265-4B40CBB4DAF2}" type="presParOf" srcId="{B87F5C3A-7A76-EB49-BB32-9602AFC93316}" destId="{4EECBD8C-4060-1C42-AD30-FDE4D78B97AD}" srcOrd="0" destOrd="0" presId="urn:microsoft.com/office/officeart/2005/8/layout/orgChart1"/>
    <dgm:cxn modelId="{2A9EC5ED-55C4-4A4E-B813-03FEB4CB518F}" type="presParOf" srcId="{B87F5C3A-7A76-EB49-BB32-9602AFC93316}" destId="{F5F13544-9E3F-6B43-9D75-09FEE522575A}" srcOrd="1" destOrd="0" presId="urn:microsoft.com/office/officeart/2005/8/layout/orgChart1"/>
    <dgm:cxn modelId="{D1D942D3-FBE4-6343-85BC-26BAB0B51738}" type="presParOf" srcId="{18EB633A-5FB1-634E-BF8F-34B1D27A1B45}" destId="{0CD40355-80CD-A84D-89FF-3CF49D1056FB}" srcOrd="1" destOrd="0" presId="urn:microsoft.com/office/officeart/2005/8/layout/orgChart1"/>
    <dgm:cxn modelId="{AD355D1A-73DD-6040-B8A3-2C417326C4B3}" type="presParOf" srcId="{18EB633A-5FB1-634E-BF8F-34B1D27A1B45}" destId="{3781678E-2B8A-C84C-A2DA-6504A81199B6}" srcOrd="2" destOrd="0" presId="urn:microsoft.com/office/officeart/2005/8/layout/orgChart1"/>
    <dgm:cxn modelId="{F7E3D355-78EB-1B44-B344-9A4D625D6BC7}" type="presParOf" srcId="{0DEA7747-7592-FF40-ADBC-CC0112FB57D3}" destId="{E7F3BE24-6EE7-4149-B590-9E48DC3D5A88}" srcOrd="2" destOrd="0" presId="urn:microsoft.com/office/officeart/2005/8/layout/orgChart1"/>
    <dgm:cxn modelId="{972235EA-3EA9-1842-B534-A1DCFA348619}" type="presParOf" srcId="{18F13600-64AE-E94F-B715-28A44C8659A4}" destId="{8155A4E2-AF54-B94E-AD42-EF4EA57200FB}" srcOrd="2" destOrd="0" presId="urn:microsoft.com/office/officeart/2005/8/layout/orgChart1"/>
    <dgm:cxn modelId="{29911A81-7857-704D-80D8-85FF15FBD5B9}" type="presParOf" srcId="{18F13600-64AE-E94F-B715-28A44C8659A4}" destId="{CC6A7BCF-BECB-9047-BFFB-C43A4E8BDCF4}" srcOrd="3" destOrd="0" presId="urn:microsoft.com/office/officeart/2005/8/layout/orgChart1"/>
    <dgm:cxn modelId="{53BBEAAB-5F6B-3A4E-B780-852E1D6D3735}" type="presParOf" srcId="{CC6A7BCF-BECB-9047-BFFB-C43A4E8BDCF4}" destId="{10CD2A2C-CF21-C346-A4AA-4598C3BC9E7E}" srcOrd="0" destOrd="0" presId="urn:microsoft.com/office/officeart/2005/8/layout/orgChart1"/>
    <dgm:cxn modelId="{12A5704E-A379-DA49-8B7C-F2D37128BA41}" type="presParOf" srcId="{10CD2A2C-CF21-C346-A4AA-4598C3BC9E7E}" destId="{358DCF77-081F-3344-808A-C3D19DC16A4D}" srcOrd="0" destOrd="0" presId="urn:microsoft.com/office/officeart/2005/8/layout/orgChart1"/>
    <dgm:cxn modelId="{05C46AB2-4639-4740-AC19-42E831E65645}" type="presParOf" srcId="{10CD2A2C-CF21-C346-A4AA-4598C3BC9E7E}" destId="{2FFEDE59-5945-E24C-81CD-DC37C4209819}" srcOrd="1" destOrd="0" presId="urn:microsoft.com/office/officeart/2005/8/layout/orgChart1"/>
    <dgm:cxn modelId="{98F4F077-F45E-0A44-8C79-6556B77CB92B}" type="presParOf" srcId="{CC6A7BCF-BECB-9047-BFFB-C43A4E8BDCF4}" destId="{0C0E9142-561D-6F41-B37A-1457EC994892}" srcOrd="1" destOrd="0" presId="urn:microsoft.com/office/officeart/2005/8/layout/orgChart1"/>
    <dgm:cxn modelId="{9A4ECABC-9668-3C40-917E-0DA0782D0982}" type="presParOf" srcId="{CC6A7BCF-BECB-9047-BFFB-C43A4E8BDCF4}" destId="{B328D4DA-03AF-6F4D-9A66-91C65D73B51F}" srcOrd="2" destOrd="0" presId="urn:microsoft.com/office/officeart/2005/8/layout/orgChart1"/>
    <dgm:cxn modelId="{AA606929-39ED-6149-912F-85EF64B700AA}" type="presParOf" srcId="{74A5BC22-1952-3344-8430-6D2FF39EE1AC}" destId="{CD7E21E4-C431-4546-BD51-7B8CB07C32CF}" srcOrd="2" destOrd="0" presId="urn:microsoft.com/office/officeart/2005/8/layout/orgChart1"/>
    <dgm:cxn modelId="{61273C4F-FDCA-2B49-8609-AF9D71033A9B}" type="presParOf" srcId="{8E868B50-693A-1949-A4BB-20380BB64441}" destId="{66770993-81E3-544A-A2F3-07CAAEB71DBB}" srcOrd="4" destOrd="0" presId="urn:microsoft.com/office/officeart/2005/8/layout/orgChart1"/>
    <dgm:cxn modelId="{FB035B3F-CAB6-0F42-AF9B-1DB50BAB482E}" type="presParOf" srcId="{8E868B50-693A-1949-A4BB-20380BB64441}" destId="{311ADA41-DC2B-7242-944A-5C77C7E951C9}" srcOrd="5" destOrd="0" presId="urn:microsoft.com/office/officeart/2005/8/layout/orgChart1"/>
    <dgm:cxn modelId="{93936F9C-0622-FA4C-850E-71710A4D130F}" type="presParOf" srcId="{311ADA41-DC2B-7242-944A-5C77C7E951C9}" destId="{DDF2D7CC-EF16-8A48-963D-A718B4BE1E81}" srcOrd="0" destOrd="0" presId="urn:microsoft.com/office/officeart/2005/8/layout/orgChart1"/>
    <dgm:cxn modelId="{1E119B7D-2336-FB4E-8A85-CE3368A9F61D}" type="presParOf" srcId="{DDF2D7CC-EF16-8A48-963D-A718B4BE1E81}" destId="{CB66AAB5-8432-0A44-B2D4-360018B49BBD}" srcOrd="0" destOrd="0" presId="urn:microsoft.com/office/officeart/2005/8/layout/orgChart1"/>
    <dgm:cxn modelId="{9FA6C801-C4B5-5042-8A24-31F07EF63861}" type="presParOf" srcId="{DDF2D7CC-EF16-8A48-963D-A718B4BE1E81}" destId="{593A0AA7-CA1C-3C44-90A5-6A664E087A2C}" srcOrd="1" destOrd="0" presId="urn:microsoft.com/office/officeart/2005/8/layout/orgChart1"/>
    <dgm:cxn modelId="{C24A4038-D085-444C-B5D0-4EA7789FD928}" type="presParOf" srcId="{311ADA41-DC2B-7242-944A-5C77C7E951C9}" destId="{09942F20-F7FD-074F-AAAC-51476C5359BE}" srcOrd="1" destOrd="0" presId="urn:microsoft.com/office/officeart/2005/8/layout/orgChart1"/>
    <dgm:cxn modelId="{544E6253-9E4C-CD44-86A6-9F0501227C4B}" type="presParOf" srcId="{09942F20-F7FD-074F-AAAC-51476C5359BE}" destId="{C56A1525-C4FF-BE47-99C5-F1D7DB145AB3}" srcOrd="0" destOrd="0" presId="urn:microsoft.com/office/officeart/2005/8/layout/orgChart1"/>
    <dgm:cxn modelId="{1B83715F-39E5-F641-94ED-772F8058E8FC}" type="presParOf" srcId="{09942F20-F7FD-074F-AAAC-51476C5359BE}" destId="{3251A573-74F8-5248-B4F5-B6383B19B5A1}" srcOrd="1" destOrd="0" presId="urn:microsoft.com/office/officeart/2005/8/layout/orgChart1"/>
    <dgm:cxn modelId="{7364B437-E142-F641-A092-53A41A966095}" type="presParOf" srcId="{3251A573-74F8-5248-B4F5-B6383B19B5A1}" destId="{B1428CB0-E992-144D-B8EA-599A4C6C5CD4}" srcOrd="0" destOrd="0" presId="urn:microsoft.com/office/officeart/2005/8/layout/orgChart1"/>
    <dgm:cxn modelId="{C57122F9-0363-A942-8412-E6BE2690DFCD}" type="presParOf" srcId="{B1428CB0-E992-144D-B8EA-599A4C6C5CD4}" destId="{B74F8760-D699-AA4E-AE9F-4F51488BEB23}" srcOrd="0" destOrd="0" presId="urn:microsoft.com/office/officeart/2005/8/layout/orgChart1"/>
    <dgm:cxn modelId="{683FDFEF-E263-5946-A536-6FB7E96E1775}" type="presParOf" srcId="{B1428CB0-E992-144D-B8EA-599A4C6C5CD4}" destId="{1249265C-61E0-704C-98D9-C54B890B4FE2}" srcOrd="1" destOrd="0" presId="urn:microsoft.com/office/officeart/2005/8/layout/orgChart1"/>
    <dgm:cxn modelId="{B83A2253-104F-CF4F-898D-EF3E33F3C89E}" type="presParOf" srcId="{3251A573-74F8-5248-B4F5-B6383B19B5A1}" destId="{93C29486-754E-7245-835E-960D58CC255A}" srcOrd="1" destOrd="0" presId="urn:microsoft.com/office/officeart/2005/8/layout/orgChart1"/>
    <dgm:cxn modelId="{6EEFD729-7950-8048-ABED-A398264EAB80}" type="presParOf" srcId="{3251A573-74F8-5248-B4F5-B6383B19B5A1}" destId="{903B65C2-0C63-5A46-9EDB-1A4ED150FE7C}" srcOrd="2" destOrd="0" presId="urn:microsoft.com/office/officeart/2005/8/layout/orgChart1"/>
    <dgm:cxn modelId="{A2E431CC-AB3F-5046-B884-7B4A26C94596}" type="presParOf" srcId="{09942F20-F7FD-074F-AAAC-51476C5359BE}" destId="{8B293187-45AE-134C-AD3E-91F2C0BC1D1E}" srcOrd="2" destOrd="0" presId="urn:microsoft.com/office/officeart/2005/8/layout/orgChart1"/>
    <dgm:cxn modelId="{3644282E-19C7-4D4F-97FC-3B5910EE5AD2}" type="presParOf" srcId="{09942F20-F7FD-074F-AAAC-51476C5359BE}" destId="{41DF70DB-966B-4649-829F-29DB5FB7AF8C}" srcOrd="3" destOrd="0" presId="urn:microsoft.com/office/officeart/2005/8/layout/orgChart1"/>
    <dgm:cxn modelId="{73987A8B-D306-8D4B-949F-11DC88089AE4}" type="presParOf" srcId="{41DF70DB-966B-4649-829F-29DB5FB7AF8C}" destId="{BDD629FE-6814-2641-B7B8-FF2377A86081}" srcOrd="0" destOrd="0" presId="urn:microsoft.com/office/officeart/2005/8/layout/orgChart1"/>
    <dgm:cxn modelId="{90BC6909-E646-764A-88C9-7E1899D4EC13}" type="presParOf" srcId="{BDD629FE-6814-2641-B7B8-FF2377A86081}" destId="{5F3B5918-3E3F-CE4C-AB83-E00D4099AA39}" srcOrd="0" destOrd="0" presId="urn:microsoft.com/office/officeart/2005/8/layout/orgChart1"/>
    <dgm:cxn modelId="{2192197C-B643-3746-BB45-951E0C558758}" type="presParOf" srcId="{BDD629FE-6814-2641-B7B8-FF2377A86081}" destId="{7D2D90BC-2981-8A41-9E82-FF1598689E67}" srcOrd="1" destOrd="0" presId="urn:microsoft.com/office/officeart/2005/8/layout/orgChart1"/>
    <dgm:cxn modelId="{68BACDCF-0999-254A-B9D9-8F2BC1F45642}" type="presParOf" srcId="{41DF70DB-966B-4649-829F-29DB5FB7AF8C}" destId="{AFFF075B-7926-2A47-9F04-F5483A8FBC4C}" srcOrd="1" destOrd="0" presId="urn:microsoft.com/office/officeart/2005/8/layout/orgChart1"/>
    <dgm:cxn modelId="{C43AD387-181D-2A45-93F7-800F49B7A5B1}" type="presParOf" srcId="{41DF70DB-966B-4649-829F-29DB5FB7AF8C}" destId="{AB1E20BB-64FC-5740-B8D3-58041887F124}" srcOrd="2" destOrd="0" presId="urn:microsoft.com/office/officeart/2005/8/layout/orgChart1"/>
    <dgm:cxn modelId="{DB970AEE-111F-834E-A81B-2CBA300CFE1D}" type="presParOf" srcId="{311ADA41-DC2B-7242-944A-5C77C7E951C9}" destId="{E4ED48DD-E401-0B45-82F7-02B6987C0238}" srcOrd="2" destOrd="0" presId="urn:microsoft.com/office/officeart/2005/8/layout/orgChart1"/>
    <dgm:cxn modelId="{430644B4-C9AC-4648-A2EA-696F30236379}" type="presParOf" srcId="{E6CAC56D-05DA-AE47-8B35-28720C351EE5}" destId="{80E706AB-1BAA-834C-95DC-587C229D442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293187-45AE-134C-AD3E-91F2C0BC1D1E}">
      <dsp:nvSpPr>
        <dsp:cNvPr id="0" name=""/>
        <dsp:cNvSpPr/>
      </dsp:nvSpPr>
      <dsp:spPr>
        <a:xfrm>
          <a:off x="4683735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6A1525-C4FF-BE47-99C5-F1D7DB145AB3}">
      <dsp:nvSpPr>
        <dsp:cNvPr id="0" name=""/>
        <dsp:cNvSpPr/>
      </dsp:nvSpPr>
      <dsp:spPr>
        <a:xfrm>
          <a:off x="4683735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770993-81E3-544A-A2F3-07CAAEB71DBB}">
      <dsp:nvSpPr>
        <dsp:cNvPr id="0" name=""/>
        <dsp:cNvSpPr/>
      </dsp:nvSpPr>
      <dsp:spPr>
        <a:xfrm>
          <a:off x="3000286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1819698" y="105271"/>
              </a:lnTo>
              <a:lnTo>
                <a:pt x="1819698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5A4E2-AF54-B94E-AD42-EF4EA57200FB}">
      <dsp:nvSpPr>
        <dsp:cNvPr id="0" name=""/>
        <dsp:cNvSpPr/>
      </dsp:nvSpPr>
      <dsp:spPr>
        <a:xfrm>
          <a:off x="3297715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606566" y="105271"/>
              </a:lnTo>
              <a:lnTo>
                <a:pt x="606566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E40787-FA57-EC43-B7F8-EDA7FDEDF9EB}">
      <dsp:nvSpPr>
        <dsp:cNvPr id="0" name=""/>
        <dsp:cNvSpPr/>
      </dsp:nvSpPr>
      <dsp:spPr>
        <a:xfrm>
          <a:off x="2102050" y="2286081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4897E6-43D3-0A45-BF57-C2C05436127C}">
      <dsp:nvSpPr>
        <dsp:cNvPr id="0" name=""/>
        <dsp:cNvSpPr/>
      </dsp:nvSpPr>
      <dsp:spPr>
        <a:xfrm>
          <a:off x="2102050" y="2286081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F9987D-CAE7-2B4D-87D6-7F456AD966B6}">
      <dsp:nvSpPr>
        <dsp:cNvPr id="0" name=""/>
        <dsp:cNvSpPr/>
      </dsp:nvSpPr>
      <dsp:spPr>
        <a:xfrm>
          <a:off x="2577937" y="1441382"/>
          <a:ext cx="719778" cy="249840"/>
        </a:xfrm>
        <a:custGeom>
          <a:avLst/>
          <a:gdLst/>
          <a:ahLst/>
          <a:cxnLst/>
          <a:rect l="0" t="0" r="0" b="0"/>
          <a:pathLst>
            <a:path>
              <a:moveTo>
                <a:pt x="606566" y="0"/>
              </a:moveTo>
              <a:lnTo>
                <a:pt x="606566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D2F933-85FB-E84B-96B5-CE6181104C61}">
      <dsp:nvSpPr>
        <dsp:cNvPr id="0" name=""/>
        <dsp:cNvSpPr/>
      </dsp:nvSpPr>
      <dsp:spPr>
        <a:xfrm>
          <a:off x="3000286" y="596683"/>
          <a:ext cx="297429" cy="24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271"/>
              </a:lnTo>
              <a:lnTo>
                <a:pt x="250647" y="105271"/>
              </a:lnTo>
              <a:lnTo>
                <a:pt x="250647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29673E-FDF6-7C46-9240-533D55AD96E1}">
      <dsp:nvSpPr>
        <dsp:cNvPr id="0" name=""/>
        <dsp:cNvSpPr/>
      </dsp:nvSpPr>
      <dsp:spPr>
        <a:xfrm>
          <a:off x="365064" y="1441382"/>
          <a:ext cx="178457" cy="1391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028"/>
              </a:lnTo>
              <a:lnTo>
                <a:pt x="150388" y="1173028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E674B-8CD4-6443-9CCB-D270E1E2E574}">
      <dsp:nvSpPr>
        <dsp:cNvPr id="0" name=""/>
        <dsp:cNvSpPr/>
      </dsp:nvSpPr>
      <dsp:spPr>
        <a:xfrm>
          <a:off x="365064" y="1441382"/>
          <a:ext cx="178457" cy="5472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61190"/>
              </a:lnTo>
              <a:lnTo>
                <a:pt x="150388" y="461190"/>
              </a:lnTo>
            </a:path>
          </a:pathLst>
        </a:custGeom>
        <a:noFill/>
        <a:ln w="25400" cap="flat" cmpd="sng" algn="ctr">
          <a:solidFill>
            <a:srgbClr val="FFFFFF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03AF86-CFD3-8B48-8DE6-4B79BEC8D14B}">
      <dsp:nvSpPr>
        <dsp:cNvPr id="0" name=""/>
        <dsp:cNvSpPr/>
      </dsp:nvSpPr>
      <dsp:spPr>
        <a:xfrm>
          <a:off x="840950" y="596683"/>
          <a:ext cx="2159335" cy="249840"/>
        </a:xfrm>
        <a:custGeom>
          <a:avLst/>
          <a:gdLst/>
          <a:ahLst/>
          <a:cxnLst/>
          <a:rect l="0" t="0" r="0" b="0"/>
          <a:pathLst>
            <a:path>
              <a:moveTo>
                <a:pt x="1819698" y="0"/>
              </a:moveTo>
              <a:lnTo>
                <a:pt x="1819698" y="105271"/>
              </a:lnTo>
              <a:lnTo>
                <a:pt x="0" y="105271"/>
              </a:lnTo>
              <a:lnTo>
                <a:pt x="0" y="210543"/>
              </a:lnTo>
            </a:path>
          </a:pathLst>
        </a:custGeom>
        <a:noFill/>
        <a:ln w="25400" cap="flat" cmpd="sng" algn="ctr">
          <a:solidFill>
            <a:srgbClr val="FFFFFF">
              <a:shade val="6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FDD2EB-59F4-B545-9F1F-DB1275FC5A68}">
      <dsp:nvSpPr>
        <dsp:cNvPr id="0" name=""/>
        <dsp:cNvSpPr/>
      </dsp:nvSpPr>
      <dsp:spPr>
        <a:xfrm>
          <a:off x="2405428" y="1825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Product</a:t>
          </a:r>
        </a:p>
      </dsp:txBody>
      <dsp:txXfrm>
        <a:off x="2405428" y="1825"/>
        <a:ext cx="1189716" cy="594858"/>
      </dsp:txXfrm>
    </dsp:sp>
    <dsp:sp modelId="{5E520E97-E759-EE4D-BB5B-396426E0BD39}">
      <dsp:nvSpPr>
        <dsp:cNvPr id="0" name=""/>
        <dsp:cNvSpPr/>
      </dsp:nvSpPr>
      <dsp:spPr>
        <a:xfrm>
          <a:off x="246092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Book</a:t>
          </a:r>
        </a:p>
      </dsp:txBody>
      <dsp:txXfrm>
        <a:off x="246092" y="846524"/>
        <a:ext cx="1189716" cy="594858"/>
      </dsp:txXfrm>
    </dsp:sp>
    <dsp:sp modelId="{B4247BDC-F99D-5C4D-B745-0CD38B776282}">
      <dsp:nvSpPr>
        <dsp:cNvPr id="0" name=""/>
        <dsp:cNvSpPr/>
      </dsp:nvSpPr>
      <dsp:spPr>
        <a:xfrm>
          <a:off x="543521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543521" y="1691222"/>
        <a:ext cx="1189716" cy="594858"/>
      </dsp:txXfrm>
    </dsp:sp>
    <dsp:sp modelId="{F06CCCB7-7624-2049-99AB-84A59CFFB78E}">
      <dsp:nvSpPr>
        <dsp:cNvPr id="0" name=""/>
        <dsp:cNvSpPr/>
      </dsp:nvSpPr>
      <dsp:spPr>
        <a:xfrm>
          <a:off x="543521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Non-Fiction</a:t>
          </a:r>
        </a:p>
      </dsp:txBody>
      <dsp:txXfrm>
        <a:off x="543521" y="2535921"/>
        <a:ext cx="1189716" cy="594858"/>
      </dsp:txXfrm>
    </dsp:sp>
    <dsp:sp modelId="{AF9C30DF-3F03-C145-A0DE-C9B9B5790CA5}">
      <dsp:nvSpPr>
        <dsp:cNvPr id="0" name=""/>
        <dsp:cNvSpPr/>
      </dsp:nvSpPr>
      <dsp:spPr>
        <a:xfrm>
          <a:off x="2702857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eBook</a:t>
          </a:r>
        </a:p>
      </dsp:txBody>
      <dsp:txXfrm>
        <a:off x="2702857" y="846524"/>
        <a:ext cx="1189716" cy="594858"/>
      </dsp:txXfrm>
    </dsp:sp>
    <dsp:sp modelId="{1AB853FA-BB52-1B4C-9E4D-75E57AC6CAC4}">
      <dsp:nvSpPr>
        <dsp:cNvPr id="0" name=""/>
        <dsp:cNvSpPr/>
      </dsp:nvSpPr>
      <dsp:spPr>
        <a:xfrm>
          <a:off x="1983078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Non-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1983078" y="1691222"/>
        <a:ext cx="1189716" cy="594858"/>
      </dsp:txXfrm>
    </dsp:sp>
    <dsp:sp modelId="{24D8FE46-887B-5549-851F-CA784CABA354}">
      <dsp:nvSpPr>
        <dsp:cNvPr id="0" name=""/>
        <dsp:cNvSpPr/>
      </dsp:nvSpPr>
      <dsp:spPr>
        <a:xfrm>
          <a:off x="2280507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History</a:t>
          </a:r>
        </a:p>
      </dsp:txBody>
      <dsp:txXfrm>
        <a:off x="2280507" y="2535921"/>
        <a:ext cx="1189716" cy="594858"/>
      </dsp:txXfrm>
    </dsp:sp>
    <dsp:sp modelId="{4EECBD8C-4060-1C42-AD30-FDE4D78B97AD}">
      <dsp:nvSpPr>
        <dsp:cNvPr id="0" name=""/>
        <dsp:cNvSpPr/>
      </dsp:nvSpPr>
      <dsp:spPr>
        <a:xfrm>
          <a:off x="2280507" y="3380620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Science</a:t>
          </a:r>
        </a:p>
      </dsp:txBody>
      <dsp:txXfrm>
        <a:off x="2280507" y="3380620"/>
        <a:ext cx="1189716" cy="594858"/>
      </dsp:txXfrm>
    </dsp:sp>
    <dsp:sp modelId="{358DCF77-081F-3344-808A-C3D19DC16A4D}">
      <dsp:nvSpPr>
        <dsp:cNvPr id="0" name=""/>
        <dsp:cNvSpPr/>
      </dsp:nvSpPr>
      <dsp:spPr>
        <a:xfrm>
          <a:off x="3422635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Fiction</a:t>
          </a:r>
        </a:p>
      </dsp:txBody>
      <dsp:txXfrm>
        <a:off x="3422635" y="1691222"/>
        <a:ext cx="1189716" cy="594858"/>
      </dsp:txXfrm>
    </dsp:sp>
    <dsp:sp modelId="{CB66AAB5-8432-0A44-B2D4-360018B49BBD}">
      <dsp:nvSpPr>
        <dsp:cNvPr id="0" name=""/>
        <dsp:cNvSpPr/>
      </dsp:nvSpPr>
      <dsp:spPr>
        <a:xfrm>
          <a:off x="4564763" y="846524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Video</a:t>
          </a:r>
        </a:p>
      </dsp:txBody>
      <dsp:txXfrm>
        <a:off x="4564763" y="846524"/>
        <a:ext cx="1189716" cy="594858"/>
      </dsp:txXfrm>
    </dsp:sp>
    <dsp:sp modelId="{B74F8760-D699-AA4E-AE9F-4F51488BEB23}">
      <dsp:nvSpPr>
        <dsp:cNvPr id="0" name=""/>
        <dsp:cNvSpPr/>
      </dsp:nvSpPr>
      <dsp:spPr>
        <a:xfrm>
          <a:off x="4862192" y="1691222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Online</a:t>
          </a:r>
        </a:p>
      </dsp:txBody>
      <dsp:txXfrm>
        <a:off x="4862192" y="1691222"/>
        <a:ext cx="1189716" cy="594858"/>
      </dsp:txXfrm>
    </dsp:sp>
    <dsp:sp modelId="{5F3B5918-3E3F-CE4C-AB83-E00D4099AA39}">
      <dsp:nvSpPr>
        <dsp:cNvPr id="0" name=""/>
        <dsp:cNvSpPr/>
      </dsp:nvSpPr>
      <dsp:spPr>
        <a:xfrm>
          <a:off x="4862192" y="2535921"/>
          <a:ext cx="1189716" cy="594858"/>
        </a:xfrm>
        <a:prstGeom prst="rect">
          <a:avLst/>
        </a:prstGeom>
        <a:solidFill>
          <a:srgbClr val="FFFFFF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CCEC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FF0000"/>
              </a:solidFill>
              <a:latin typeface="Helvetica"/>
              <a:ea typeface="+mn-ea"/>
              <a:cs typeface="+mn-cs"/>
            </a:rPr>
            <a:t>DVD</a:t>
          </a:r>
        </a:p>
      </dsp:txBody>
      <dsp:txXfrm>
        <a:off x="4862192" y="2535921"/>
        <a:ext cx="1189716" cy="5948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71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304E9B4-336A-40C8-AD89-BF3095F60184}" type="slidenum">
              <a:rPr lang="en-US" altLang="en-US" sz="1300">
                <a:latin typeface="Times New Roman" panose="02020603050405020304" pitchFamily="18" charset="0"/>
              </a:rPr>
              <a:pPr/>
              <a:t>72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796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3BCF448-83BD-4265-8FD0-150C3B9F0673}" type="slidenum">
              <a:rPr lang="en-US" altLang="en-US" sz="1300">
                <a:latin typeface="Times New Roman" panose="02020603050405020304" pitchFamily="18" charset="0"/>
              </a:rPr>
              <a:pPr/>
              <a:t>73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550BD2-06C0-4DB5-B50A-7C87C2069160}" type="slidenum">
              <a:rPr lang="en-US" altLang="en-US" sz="1300">
                <a:latin typeface="Times New Roman" panose="02020603050405020304" pitchFamily="18" charset="0"/>
              </a:rPr>
              <a:pPr/>
              <a:t>74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4B471D1-6BD5-4E9B-BFE4-E119ECF44D0D}" type="slidenum">
              <a:rPr lang="en-US" altLang="en-US" sz="1300"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758E27D-EC13-463C-BE9D-DCECCB31A9B4}" type="slidenum">
              <a:rPr lang="en-US" altLang="en-US" sz="1300"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59E3CB2-319A-4109-B759-DD75A73CDDAD}" type="slidenum">
              <a:rPr lang="en-US" altLang="en-US" sz="1300">
                <a:latin typeface="Times New Roman" panose="02020603050405020304" pitchFamily="18" charset="0"/>
              </a:rPr>
              <a:pPr/>
              <a:t>77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48DD198-E1F0-4E63-A7B4-131EFE9977C0}" type="slidenum">
              <a:rPr lang="en-US" altLang="en-US" sz="1300">
                <a:latin typeface="Times New Roman" panose="02020603050405020304" pitchFamily="18" charset="0"/>
              </a:rPr>
              <a:pPr/>
              <a:t>78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7178B82-5C31-406E-A697-EFBBB80E05CB}" type="slidenum">
              <a:rPr lang="en-US" altLang="en-US" sz="1300">
                <a:latin typeface="Times New Roman" panose="02020603050405020304" pitchFamily="18" charset="0"/>
              </a:rPr>
              <a:pPr/>
              <a:t>84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4B6617-E51C-426F-A3AE-672A0261CF5A}" type="slidenum">
              <a:rPr lang="en-US" altLang="en-US" sz="1300">
                <a:latin typeface="Times New Roman" panose="02020603050405020304" pitchFamily="18" charset="0"/>
              </a:rPr>
              <a:pPr/>
              <a:t>85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7FA315-0166-4801-8239-DC32DA23062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080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75F9A7-0835-4BBF-9EDD-E34FBEAA78E6}" type="slidenum">
              <a:rPr lang="en-US" altLang="en-US" sz="1300">
                <a:latin typeface="Times New Roman" panose="02020603050405020304" pitchFamily="18" charset="0"/>
              </a:rPr>
              <a:pPr/>
              <a:t>86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0340353-9D3E-4B93-82B8-BF40A1ABCA76}" type="slidenum">
              <a:rPr lang="en-US" altLang="en-US" sz="1300">
                <a:latin typeface="Times New Roman" panose="02020603050405020304" pitchFamily="18" charset="0"/>
              </a:rPr>
              <a:pPr/>
              <a:t>87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F2D5ABE-AC3F-4621-98A1-D4974AC2EFE7}" type="slidenum">
              <a:rPr lang="en-US" altLang="en-US" sz="1300">
                <a:latin typeface="Times New Roman" panose="02020603050405020304" pitchFamily="18" charset="0"/>
              </a:rPr>
              <a:pPr/>
              <a:t>88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1891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36D348D-B204-4CD1-B245-995E6DD1CF60}" type="slidenum">
              <a:rPr lang="en-US" altLang="en-US" sz="1300">
                <a:latin typeface="Times New Roman" panose="02020603050405020304" pitchFamily="18" charset="0"/>
              </a:rPr>
              <a:pPr/>
              <a:t>89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A8B83F-C782-44D1-BCE3-3B247EB1AA1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02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4A9C6FA-E89F-48AD-AF8C-46D935E153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49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9581CA-9744-4AE9-97B1-CC8F86FC457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964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8B9485-3AD2-4911-8BBF-E462B940269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375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D35618-7C48-4401-8AA7-EE46D6EA65B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18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089ECB-C02A-4812-92E9-50A27A2ED8E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097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009E46-8CAF-41A7-A11E-15742550A78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6400" y="696913"/>
            <a:ext cx="6188075" cy="3481387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33975" cy="4176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86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42B9D-ADDD-563F-0D71-32435555B3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DA1342-5DE4-2092-25EA-495E01118F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6035-DDCD-C201-10B7-719BEE41D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EF29C-FB5A-43FD-B09A-50913FB22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064A8-1BF6-DB0D-9A10-85F336A9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10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50AF-5B8C-E03A-8C06-0334608BC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62BE9-F358-DB88-CDAD-3968FE031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ADB4A-6D3A-3EDB-0034-B0D564666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A3C42-CFEC-0CE1-3549-09B4AF73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2D9F8-57CE-715C-EA08-8449493CD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06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3D82-E8D7-9CC9-FF1C-2C3A75B5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DE221-7CA7-9E79-0CD7-96DF5FE4E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D96C4-422A-F6FA-CFCB-4334C69EF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EA396-BCA0-7725-BD7B-25ADDEBFE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7EB15-C33C-B2F6-37CF-0A0774D7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50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600C9-62F6-97B0-8B0D-D056831AD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A7A47-4204-9759-76CA-3E3ED28D0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28A10-EA73-616C-438F-33D892151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1C1F4-452B-76CB-7325-AB11831BE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2BBF36-758B-7C6A-6031-BF8F0F88F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51167-4D44-7801-2DE9-AB6CCDDCC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35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3187-A88B-5A00-2AFF-F9C71E4BA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03136-3C89-8333-B28F-21A78C8ED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180343-EBF5-1FCD-ED0A-FE3C5655C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2D0D1-C4AC-11AE-C825-F0B27C001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F57F0A-B802-35AD-AE7A-C8ABE8CE8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E3A676-CD59-51C5-22CC-36D2DC05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57A31-FE3F-9A65-205E-545F184E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7DA6DE-6987-A05D-9829-870470290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3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22A3-30C3-FDCA-6117-9A4F0767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162100-97C5-32C9-0663-9E48362A3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D3C940-0128-8538-6706-4008384D8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EAFED-5D3D-6812-273B-DC958BAE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49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9DB3A-472C-FA13-4EE9-6983B25DA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197DC-BB87-B453-08B8-C4033EC52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768B6-40BB-30F2-A446-83EBFD69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04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F6E20-D933-7300-FDCE-56C9AEAD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C40B4-525D-527A-252D-AA753008B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FB19B-49FF-AB42-D5FF-E44F2CC26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24220-B693-558A-DFF4-29E592331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D6E48-B982-CC93-5562-4EA93BB2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0D5599-351E-AEF4-65B2-B9DD47C5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28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7D0B-BEB6-897B-8D59-9362AC489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F27BC-3CA5-60CD-AF9B-22F1AAB20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CF160-47F2-893F-221C-CF8EAFCA2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A0FB1-4363-66BE-F904-3F6605624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45EE5B-BEF6-9024-1DCF-FBA85A907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BFD2D-E7D3-B225-541E-8AB9F21C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7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C72A-41E4-5459-873B-EC6BC906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B7E84-69E5-3188-60DE-357AC0076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E3FDB-8569-04DF-6648-DC6FEF90E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857C1-69E8-0681-FAC5-EFA31E59B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D3EA4-4493-E63E-ECC7-0F7F9679C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03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-5728"/>
            <a:ext cx="9144000" cy="470535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2262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47BF68-9014-30F2-FECC-F3E905577B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2525B1-4A28-2C9F-8C0A-5BB55169C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49D49-4CE6-F252-D1D7-5F4FB0B0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5AE63-18FD-9267-595C-20E90DA7C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79B26-883B-5240-C4E7-E56AEB51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954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3380092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35073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349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00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8167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78507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75608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39126" cy="387798"/>
          </a:xfr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273152121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448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8150"/>
            <a:ext cx="9144000" cy="4261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4334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38234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9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5145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-19050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2800" b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28600" y="819150"/>
            <a:ext cx="8495740" cy="369609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730906422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42630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1E1C43-632D-619B-2A03-473F65F7A8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438150"/>
            <a:ext cx="9144000" cy="426147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7BC51-C7E6-A92B-DE71-775ED4BD5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581150"/>
            <a:ext cx="8839200" cy="1371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>
                <a:solidFill>
                  <a:schemeClr val="tx1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40624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865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26873"/>
            <a:ext cx="7843058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0617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F29D90-88FA-402A-BEA8-1EF51CAB675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19008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F592F4-3A7D-46E7-98AB-5C544D380A1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26873"/>
            <a:ext cx="373697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9377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C0E4B-79D4-46C0-883C-5BC043062C3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643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FDF77F-67A1-48F6-8358-97C70542CB2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95095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16F0F5-1220-4B86-AECD-B7BEE6E1BE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98893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D68A-6EDF-45EE-BBA8-637BD793E61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95561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5670-FB96-4DB8-BA64-B31D7C042B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69978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E145AF-6EF6-4D3F-9F5A-D9A01965DFC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159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73E3-C97D-4F1E-BBB4-46F84DAEF7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9184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F2-B6B5-42D7-B641-5532DED86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399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118533F7-750B-4DBA-96FC-65DC7E364DF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774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Cover-6E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4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8143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2CA2315C-69FF-4E53-AA47-8DBB975110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004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24" y="826873"/>
            <a:ext cx="8408126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0FF13-A7A4-47FE-9669-E2EFAD58ABE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75059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181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3277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04987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3165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99613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23875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30996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3864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373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0840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5155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CC6F45F-FF9D-4CDF-A1C0-8CB1B712ED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54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12/5/24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15453" y="4772109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00" b="0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00" b="0" dirty="0">
                <a:solidFill>
                  <a:schemeClr val="bg1"/>
                </a:solidFill>
              </a:rPr>
              <a:t> | W4111-2024F-12-Data-Engineering-Insight</a:t>
            </a:r>
            <a:r>
              <a:rPr lang="en-US" altLang="en-US" sz="1000" b="0" i="1" dirty="0">
                <a:solidFill>
                  <a:schemeClr val="bg1"/>
                </a:solidFill>
              </a:rPr>
              <a:t>			</a:t>
            </a:r>
            <a:r>
              <a:rPr lang="de-DE" altLang="en-US" sz="1000" b="0" i="1" dirty="0">
                <a:solidFill>
                  <a:schemeClr val="bg1"/>
                </a:solidFill>
              </a:rPr>
              <a:t>© Donald F. Ferguson, 2024</a:t>
            </a:r>
            <a:endParaRPr lang="en-US" altLang="en-US" sz="1000" b="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587" r:id="rId2"/>
    <p:sldLayoutId id="2147493588" r:id="rId3"/>
    <p:sldLayoutId id="2147493474" r:id="rId4"/>
    <p:sldLayoutId id="2147493586" r:id="rId5"/>
    <p:sldLayoutId id="2147493478" r:id="rId6"/>
    <p:sldLayoutId id="2147493475" r:id="rId7"/>
    <p:sldLayoutId id="2147493476" r:id="rId8"/>
    <p:sldLayoutId id="2147493477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12442E-0CC1-B0C1-9481-7B174770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7A474-86F2-A0CD-E8F3-85B7F689A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9A401-D0F1-A031-767F-C49453B610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FE2725-66AE-5941-8A61-B05F42BEE7B3}" type="datetimeFigureOut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E9552-F830-CAE4-C608-6E3130CB6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BC2DD-F8FF-CD64-1FF8-040C4C772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500561-7639-C241-A4DA-332BAA00E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19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70" r:id="rId1"/>
    <p:sldLayoutId id="2147493871" r:id="rId2"/>
    <p:sldLayoutId id="2147493872" r:id="rId3"/>
    <p:sldLayoutId id="2147493873" r:id="rId4"/>
    <p:sldLayoutId id="2147493874" r:id="rId5"/>
    <p:sldLayoutId id="2147493875" r:id="rId6"/>
    <p:sldLayoutId id="2147493876" r:id="rId7"/>
    <p:sldLayoutId id="2147493877" r:id="rId8"/>
    <p:sldLayoutId id="2147493878" r:id="rId9"/>
    <p:sldLayoutId id="2147493879" r:id="rId10"/>
    <p:sldLayoutId id="21474938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3229CC55-73CA-D739-4666-82C2B4E4F15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W4111-2024F-12-Data-Engineering-Insight	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49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19" r:id="rId1"/>
    <p:sldLayoutId id="2147493820" r:id="rId2"/>
    <p:sldLayoutId id="2147493821" r:id="rId3"/>
    <p:sldLayoutId id="2147493822" r:id="rId4"/>
    <p:sldLayoutId id="2147493823" r:id="rId5"/>
    <p:sldLayoutId id="2147493824" r:id="rId6"/>
    <p:sldLayoutId id="2147493825" r:id="rId7"/>
    <p:sldLayoutId id="2147493826" r:id="rId8"/>
    <p:sldLayoutId id="2147493827" r:id="rId9"/>
    <p:sldLayoutId id="2147493828" r:id="rId10"/>
    <p:sldLayoutId id="2147493829" r:id="rId11"/>
    <p:sldLayoutId id="2147493830" r:id="rId12"/>
    <p:sldLayoutId id="2147493831" r:id="rId13"/>
    <p:sldLayoutId id="2147493881" r:id="rId14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50876" y="820342"/>
            <a:ext cx="7824788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3251494-9320-46DB-9561-B10814EE66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11.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94A5DBF8-AE74-4D26-9D0D-4F4706989E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881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33" r:id="rId1"/>
    <p:sldLayoutId id="2147493834" r:id="rId2"/>
    <p:sldLayoutId id="2147493835" r:id="rId3"/>
    <p:sldLayoutId id="2147493836" r:id="rId4"/>
    <p:sldLayoutId id="2147493837" r:id="rId5"/>
    <p:sldLayoutId id="2147493838" r:id="rId6"/>
    <p:sldLayoutId id="2147493839" r:id="rId7"/>
    <p:sldLayoutId id="2147493840" r:id="rId8"/>
    <p:sldLayoutId id="2147493841" r:id="rId9"/>
    <p:sldLayoutId id="2147493842" r:id="rId10"/>
    <p:sldLayoutId id="2147493843" r:id="rId11"/>
    <p:sldLayoutId id="2147493844" r:id="rId12"/>
    <p:sldLayoutId id="2147493845" r:id="rId13"/>
    <p:sldLayoutId id="2147493846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10.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Cover-6Ed">
            <a:extLst>
              <a:ext uri="{FF2B5EF4-FFF2-40B4-BE49-F238E27FC236}">
                <a16:creationId xmlns:a16="http://schemas.microsoft.com/office/drawing/2014/main" id="{50EA20A4-E349-4502-9306-52BDD2ADAD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5546" y="1"/>
            <a:ext cx="742012" cy="71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2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883" r:id="rId1"/>
    <p:sldLayoutId id="2147493884" r:id="rId2"/>
    <p:sldLayoutId id="2147493885" r:id="rId3"/>
    <p:sldLayoutId id="2147493886" r:id="rId4"/>
    <p:sldLayoutId id="2147493887" r:id="rId5"/>
    <p:sldLayoutId id="2147493888" r:id="rId6"/>
    <p:sldLayoutId id="2147493889" r:id="rId7"/>
    <p:sldLayoutId id="2147493890" r:id="rId8"/>
    <p:sldLayoutId id="2147493891" r:id="rId9"/>
    <p:sldLayoutId id="2147493892" r:id="rId10"/>
    <p:sldLayoutId id="2147493893" r:id="rId11"/>
    <p:sldLayoutId id="2147493894" r:id="rId12"/>
    <p:sldLayoutId id="2147493895" r:id="rId13"/>
    <p:sldLayoutId id="2147493896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9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64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1" y="438150"/>
            <a:ext cx="91439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W4111 – Introduction to Databases</a:t>
            </a:r>
            <a:br>
              <a:rPr lang="en-US" altLang="en-US" sz="3200" i="1" dirty="0"/>
            </a:br>
            <a:r>
              <a:rPr lang="en-US" altLang="en-US" sz="3200" i="1" dirty="0"/>
              <a:t>Lecture 12: Data Engineering and Insight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dirty="0">
                <a:solidFill>
                  <a:schemeClr val="bg1"/>
                </a:solidFill>
              </a:rPr>
              <a:t>W4111-2024F-12-Data-Engineering-Insight			© 2024, Donald F. Ferguson</a:t>
            </a:r>
            <a:endParaRPr lang="en-US" altLang="en-US" sz="1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4761D6-87F9-8048-8C75-E3ACE994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Nothing, Scale-Out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5CADC0-FED7-5440-9793-95DFD9FD8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4775"/>
            <a:ext cx="4141855" cy="2863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DB35C-D78C-0540-BCE3-1BA179A88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341" y="1139825"/>
            <a:ext cx="4489858" cy="333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50ABD9-5C00-FB44-9749-910A2546DEC2}"/>
              </a:ext>
            </a:extLst>
          </p:cNvPr>
          <p:cNvSpPr txBox="1"/>
          <p:nvPr/>
        </p:nvSpPr>
        <p:spPr>
          <a:xfrm>
            <a:off x="1072865" y="535543"/>
            <a:ext cx="19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MongoDB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Sharding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985AFD-7997-6147-AB08-63FC3C81D068}"/>
              </a:ext>
            </a:extLst>
          </p:cNvPr>
          <p:cNvSpPr txBox="1"/>
          <p:nvPr/>
        </p:nvSpPr>
        <p:spPr>
          <a:xfrm>
            <a:off x="5596208" y="535543"/>
            <a:ext cx="238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DynamoDB Partitioning</a:t>
            </a:r>
          </a:p>
        </p:txBody>
      </p:sp>
    </p:spTree>
    <p:extLst>
      <p:ext uri="{BB962C8B-B14F-4D97-AF65-F5344CB8AC3E}">
        <p14:creationId xmlns:p14="http://schemas.microsoft.com/office/powerpoint/2010/main" val="3963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B5BE-6549-15A3-EBBE-EFDFB436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14A69F-6775-F140-A9AB-EF1D34BD0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  <a:p>
            <a:r>
              <a:rPr lang="en-US" dirty="0"/>
              <a:t>Data Engineering</a:t>
            </a:r>
          </a:p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366709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ED272B-F9F2-86C4-6668-2910077E7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</p:spTree>
    <p:extLst>
      <p:ext uri="{BB962C8B-B14F-4D97-AF65-F5344CB8AC3E}">
        <p14:creationId xmlns:p14="http://schemas.microsoft.com/office/powerpoint/2010/main" val="61843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12044-AFAF-751D-D855-7CA3DD086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V’s of 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500B9-037B-3D83-83CA-2D5F82FF7E07}"/>
              </a:ext>
            </a:extLst>
          </p:cNvPr>
          <p:cNvSpPr txBox="1"/>
          <p:nvPr/>
        </p:nvSpPr>
        <p:spPr>
          <a:xfrm>
            <a:off x="557008" y="4052323"/>
            <a:ext cx="43655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medium.com</a:t>
            </a:r>
            <a:r>
              <a:rPr lang="en-US" sz="900" dirty="0"/>
              <a:t>/@</a:t>
            </a:r>
            <a:r>
              <a:rPr lang="en-US" sz="900" dirty="0" err="1"/>
              <a:t>get_excelsior</a:t>
            </a:r>
            <a:r>
              <a:rPr lang="en-US" sz="900" dirty="0"/>
              <a:t>/big-data-explained-the-5v-s-of-data-ae80cbe8ded1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3959A-8417-A9ED-6FD5-7AE862A2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590550"/>
            <a:ext cx="5327180" cy="33804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1268E-232A-415A-FB88-3EBD729F5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067" y="209550"/>
            <a:ext cx="3585946" cy="4429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D3EE4D-5474-3066-0055-0AA593E6672B}"/>
              </a:ext>
            </a:extLst>
          </p:cNvPr>
          <p:cNvSpPr txBox="1"/>
          <p:nvPr/>
        </p:nvSpPr>
        <p:spPr>
          <a:xfrm>
            <a:off x="4922572" y="0"/>
            <a:ext cx="46126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</a:t>
            </a:r>
            <a:r>
              <a:rPr lang="en-US" sz="900" dirty="0" err="1">
                <a:solidFill>
                  <a:schemeClr val="bg1"/>
                </a:solidFill>
              </a:rPr>
              <a:t>www.linkedin.com</a:t>
            </a:r>
            <a:r>
              <a:rPr lang="en-US" sz="900" dirty="0">
                <a:solidFill>
                  <a:schemeClr val="bg1"/>
                </a:solidFill>
              </a:rPr>
              <a:t>/pulse/big-data-management-</a:t>
            </a:r>
            <a:r>
              <a:rPr lang="en-US" sz="900" dirty="0" err="1">
                <a:solidFill>
                  <a:schemeClr val="bg1"/>
                </a:solidFill>
              </a:rPr>
              <a:t>revolutio</a:t>
            </a:r>
            <a:r>
              <a:rPr lang="en-US" sz="900" dirty="0">
                <a:solidFill>
                  <a:schemeClr val="bg1"/>
                </a:solidFill>
              </a:rPr>
              <a:t>-</a:t>
            </a:r>
            <a:r>
              <a:rPr lang="en-US" sz="900" dirty="0" err="1">
                <a:solidFill>
                  <a:schemeClr val="bg1"/>
                </a:solidFill>
              </a:rPr>
              <a:t>parichehr-esmailian</a:t>
            </a:r>
            <a:r>
              <a:rPr lang="en-US" sz="9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34960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10ACFA-45A9-2385-2EA5-7ABF8DA5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in Big Data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8240AA6-70BF-6298-42CB-7563545CD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64356"/>
            <a:ext cx="7467600" cy="400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507740-5250-C0A8-85F6-2C63E9F0F4D1}"/>
              </a:ext>
            </a:extLst>
          </p:cNvPr>
          <p:cNvSpPr txBox="1"/>
          <p:nvPr/>
        </p:nvSpPr>
        <p:spPr>
          <a:xfrm>
            <a:off x="1447800" y="4440807"/>
            <a:ext cx="5354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</a:t>
            </a:r>
            <a:r>
              <a:rPr lang="en-US" sz="1200" dirty="0" err="1"/>
              <a:t>mwaliph</a:t>
            </a:r>
            <a:r>
              <a:rPr lang="en-US" sz="1200" dirty="0"/>
              <a:t>/exponential-growth-of-data-2f53df89124</a:t>
            </a:r>
          </a:p>
        </p:txBody>
      </p:sp>
    </p:spTree>
    <p:extLst>
      <p:ext uri="{BB962C8B-B14F-4D97-AF65-F5344CB8AC3E}">
        <p14:creationId xmlns:p14="http://schemas.microsoft.com/office/powerpoint/2010/main" val="2649304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DEDB3-F2A5-9B0B-2F38-CBB30EC46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40E59-CE92-9597-CA91-4C52E4FAC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A0C47-D529-1F1F-F5B5-BB32D7F76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Data analytics</a:t>
            </a:r>
            <a:r>
              <a:rPr lang="en-IN" dirty="0"/>
              <a:t>: the processing of data to infer patterns, correlations, or models for prediction</a:t>
            </a:r>
          </a:p>
          <a:p>
            <a:r>
              <a:rPr lang="en-IN" dirty="0"/>
              <a:t>Primarily used to make business decisions</a:t>
            </a:r>
          </a:p>
          <a:p>
            <a:pPr lvl="1"/>
            <a:r>
              <a:rPr lang="en-IN" dirty="0"/>
              <a:t>Per individual customer</a:t>
            </a:r>
          </a:p>
          <a:p>
            <a:pPr lvl="2"/>
            <a:r>
              <a:rPr lang="en-IN" dirty="0"/>
              <a:t>E.g., what product to suggest for purchase</a:t>
            </a:r>
          </a:p>
          <a:p>
            <a:pPr lvl="1"/>
            <a:r>
              <a:rPr lang="en-IN" dirty="0"/>
              <a:t>Across all customers</a:t>
            </a:r>
          </a:p>
          <a:p>
            <a:pPr lvl="2"/>
            <a:r>
              <a:rPr lang="en-IN" dirty="0"/>
              <a:t>E.g., what products to manufacture/stock, in what quantity</a:t>
            </a:r>
          </a:p>
          <a:p>
            <a:r>
              <a:rPr lang="en-IN" dirty="0"/>
              <a:t>Critical for businesses today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7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396C5-E717-9E77-C7DE-342C252A6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33E31-E7C5-3503-DB80-84726F87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9253A-3953-DD7B-DDA2-39AA8083F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Common steps in data analytics</a:t>
            </a:r>
          </a:p>
          <a:p>
            <a:pPr lvl="1"/>
            <a:r>
              <a:rPr lang="en-IN" dirty="0"/>
              <a:t>Gather data from multiple sources into one location </a:t>
            </a:r>
          </a:p>
          <a:p>
            <a:pPr lvl="2"/>
            <a:r>
              <a:rPr lang="en-IN" dirty="0"/>
              <a:t>Data warehouses also integrated data into common schema</a:t>
            </a:r>
          </a:p>
          <a:p>
            <a:pPr lvl="2"/>
            <a:r>
              <a:rPr lang="en-IN" dirty="0"/>
              <a:t>Data often needs to be </a:t>
            </a:r>
            <a:r>
              <a:rPr lang="en-IN" b="1" dirty="0">
                <a:solidFill>
                  <a:srgbClr val="002060"/>
                </a:solidFill>
              </a:rPr>
              <a:t>extracted</a:t>
            </a:r>
            <a:r>
              <a:rPr lang="en-IN" dirty="0"/>
              <a:t> from source formats, </a:t>
            </a:r>
            <a:r>
              <a:rPr lang="en-IN" b="1" dirty="0">
                <a:solidFill>
                  <a:srgbClr val="002060"/>
                </a:solidFill>
              </a:rPr>
              <a:t>transformed</a:t>
            </a:r>
            <a:r>
              <a:rPr lang="en-IN" dirty="0"/>
              <a:t> to common schema, and </a:t>
            </a:r>
            <a:r>
              <a:rPr lang="en-IN" b="1" dirty="0">
                <a:solidFill>
                  <a:srgbClr val="002060"/>
                </a:solidFill>
              </a:rPr>
              <a:t>loaded</a:t>
            </a:r>
            <a:r>
              <a:rPr lang="en-IN" dirty="0"/>
              <a:t> into the data warehouse</a:t>
            </a:r>
          </a:p>
          <a:p>
            <a:pPr lvl="3"/>
            <a:r>
              <a:rPr lang="en-IN" dirty="0"/>
              <a:t>Can be done as </a:t>
            </a:r>
            <a:r>
              <a:rPr lang="en-IN" b="1" dirty="0">
                <a:solidFill>
                  <a:srgbClr val="002060"/>
                </a:solidFill>
              </a:rPr>
              <a:t>ETL (extract-transform-load)</a:t>
            </a:r>
            <a:r>
              <a:rPr lang="en-IN" dirty="0"/>
              <a:t>, or </a:t>
            </a:r>
            <a:r>
              <a:rPr lang="en-IN" b="1" dirty="0">
                <a:solidFill>
                  <a:srgbClr val="002060"/>
                </a:solidFill>
              </a:rPr>
              <a:t>ELT (extract-load-transform)</a:t>
            </a:r>
            <a:endParaRPr lang="en-IN" dirty="0"/>
          </a:p>
          <a:p>
            <a:pPr lvl="1"/>
            <a:r>
              <a:rPr lang="en-IN" dirty="0"/>
              <a:t>Generate aggregates and reports summarizing data</a:t>
            </a:r>
          </a:p>
          <a:p>
            <a:pPr lvl="2"/>
            <a:r>
              <a:rPr lang="en-IN" dirty="0"/>
              <a:t>Dashboards showing graphical charts/reports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Online analytical processing (OLAP) systems</a:t>
            </a:r>
            <a:r>
              <a:rPr lang="en-IN" b="1" dirty="0"/>
              <a:t> </a:t>
            </a:r>
            <a:r>
              <a:rPr lang="en-IN" dirty="0"/>
              <a:t>allow interactive querying</a:t>
            </a:r>
          </a:p>
          <a:p>
            <a:pPr lvl="2"/>
            <a:r>
              <a:rPr lang="en-IN" dirty="0"/>
              <a:t>Statistical analysis using tools such as R/SAS/SPSS</a:t>
            </a:r>
          </a:p>
          <a:p>
            <a:pPr lvl="3"/>
            <a:r>
              <a:rPr lang="en-IN" dirty="0"/>
              <a:t>Including extensions for parallel processing of big data</a:t>
            </a:r>
          </a:p>
          <a:p>
            <a:pPr lvl="1"/>
            <a:r>
              <a:rPr lang="en-IN" dirty="0"/>
              <a:t>Build </a:t>
            </a:r>
            <a:r>
              <a:rPr lang="en-IN" b="1" dirty="0">
                <a:solidFill>
                  <a:srgbClr val="002060"/>
                </a:solidFill>
              </a:rPr>
              <a:t>predictive models </a:t>
            </a:r>
            <a:r>
              <a:rPr lang="en-IN" dirty="0"/>
              <a:t>and use the models for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660608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920F6-6959-F834-87C9-F8D6277C6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0B001-45B8-4592-6B5C-C80E3AB4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38C4-90BF-B15A-CD70-A2B10B72A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Predictive models are widely used today</a:t>
            </a:r>
          </a:p>
          <a:p>
            <a:pPr lvl="1"/>
            <a:r>
              <a:rPr lang="en-IN" dirty="0"/>
              <a:t>E.g., use  customer profile features (e.g. income, age, gender, education, employment) and past history of a customer to predict likelihood of default on loan</a:t>
            </a:r>
          </a:p>
          <a:p>
            <a:pPr lvl="2"/>
            <a:r>
              <a:rPr lang="en-IN" dirty="0"/>
              <a:t> and use prediction to make loan decision</a:t>
            </a:r>
          </a:p>
          <a:p>
            <a:pPr lvl="1"/>
            <a:r>
              <a:rPr lang="en-IN" dirty="0"/>
              <a:t>E.g., use past history of sales (by season) to predict future sales</a:t>
            </a:r>
          </a:p>
          <a:p>
            <a:pPr lvl="2"/>
            <a:r>
              <a:rPr lang="en-IN" dirty="0"/>
              <a:t>And use it to decide what/how much to produce/stock</a:t>
            </a:r>
          </a:p>
          <a:p>
            <a:pPr lvl="2"/>
            <a:r>
              <a:rPr lang="en-IN" dirty="0"/>
              <a:t>And to target customers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Other examples of business decisions: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items to stock?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What insurance premium to change?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To whom to send advertisements?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007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6E30C-7F7B-FC07-A2AF-7597841D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F014A-37F7-FE9A-5CFE-5DA0E9989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7550-9113-FCD3-C23E-3A84D1BD8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Machine learning </a:t>
            </a:r>
            <a:r>
              <a:rPr lang="en-IN" dirty="0"/>
              <a:t>techniques are key to finding patterns in data and making predictions</a:t>
            </a:r>
          </a:p>
          <a:p>
            <a:r>
              <a:rPr lang="en-IN" b="1" dirty="0">
                <a:solidFill>
                  <a:srgbClr val="002060"/>
                </a:solidFill>
              </a:rPr>
              <a:t>Data mining </a:t>
            </a:r>
            <a:r>
              <a:rPr lang="en-IN" dirty="0"/>
              <a:t>extends techniques developed by machine-learning communities to run them on very large datasets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business intelligence (BI) </a:t>
            </a:r>
            <a:r>
              <a:rPr lang="en-IN" dirty="0"/>
              <a:t>is synonym for data analytics</a:t>
            </a:r>
          </a:p>
          <a:p>
            <a:r>
              <a:rPr lang="en-IN" dirty="0"/>
              <a:t>The term </a:t>
            </a:r>
            <a:r>
              <a:rPr lang="en-IN" b="1" dirty="0">
                <a:solidFill>
                  <a:srgbClr val="002060"/>
                </a:solidFill>
              </a:rPr>
              <a:t>decision support </a:t>
            </a:r>
            <a:r>
              <a:rPr lang="en-IN" dirty="0"/>
              <a:t>focuses on reporting and aggregation </a:t>
            </a:r>
          </a:p>
        </p:txBody>
      </p:sp>
    </p:spTree>
    <p:extLst>
      <p:ext uri="{BB962C8B-B14F-4D97-AF65-F5344CB8AC3E}">
        <p14:creationId xmlns:p14="http://schemas.microsoft.com/office/powerpoint/2010/main" val="3256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DF9E44-F016-4176-6E3E-375DA875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Ecosystem/Platform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CE771A5-6E22-E43C-7B0B-44740E77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9030"/>
            <a:ext cx="5964238" cy="408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D9F75B-8C70-C778-4EEC-831FB9B00853}"/>
              </a:ext>
            </a:extLst>
          </p:cNvPr>
          <p:cNvSpPr txBox="1"/>
          <p:nvPr/>
        </p:nvSpPr>
        <p:spPr>
          <a:xfrm>
            <a:off x="4038600" y="4337471"/>
            <a:ext cx="46126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medium.com</a:t>
            </a:r>
            <a:r>
              <a:rPr lang="en-US" sz="1200" dirty="0"/>
              <a:t>/@jain6968/big-data-ecosystem-b0e4c923d7aa</a:t>
            </a:r>
          </a:p>
        </p:txBody>
      </p:sp>
    </p:spTree>
    <p:extLst>
      <p:ext uri="{BB962C8B-B14F-4D97-AF65-F5344CB8AC3E}">
        <p14:creationId xmlns:p14="http://schemas.microsoft.com/office/powerpoint/2010/main" val="298843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0C056B-BF08-E77D-AFEF-8668A96D9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593958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4B644-A68A-A0E6-8232-64ABB0D8D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8BF683-7A49-6CE1-CEA2-89242A21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Ecosystem/Platform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66F8A7-E95A-4502-32C3-7B73D3598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10415"/>
            <a:ext cx="5351654" cy="3890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DB684-F479-2DE0-9350-0F4A8DDE4F59}"/>
              </a:ext>
            </a:extLst>
          </p:cNvPr>
          <p:cNvSpPr txBox="1"/>
          <p:nvPr/>
        </p:nvSpPr>
        <p:spPr>
          <a:xfrm>
            <a:off x="1752600" y="4381501"/>
            <a:ext cx="5963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dataconomy.com</a:t>
            </a:r>
            <a:r>
              <a:rPr lang="en-US" sz="1200" dirty="0"/>
              <a:t>/2014/06/03/understanding-big-data-ecosystem/</a:t>
            </a:r>
          </a:p>
        </p:txBody>
      </p:sp>
    </p:spTree>
    <p:extLst>
      <p:ext uri="{BB962C8B-B14F-4D97-AF65-F5344CB8AC3E}">
        <p14:creationId xmlns:p14="http://schemas.microsoft.com/office/powerpoint/2010/main" val="274519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FDEF1-BC41-43EE-05C9-038F804CD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B7A913-CC9C-5F1B-832A-F3BF8B047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318297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 and Data Lake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E913D-06C0-FE47-9D58-366E1D69D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4350"/>
            <a:ext cx="6769038" cy="409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86430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Concepts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BD4F7-5B53-E643-A566-E0A1EB3C5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0" y="2425013"/>
            <a:ext cx="3582398" cy="2051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E48378-5B4E-B74F-9CBF-8E3D26CC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654" y="57150"/>
            <a:ext cx="3669746" cy="3476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C7AED-83F7-6648-9CA2-CFAB39C41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8633" y="3735456"/>
            <a:ext cx="3978351" cy="75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16F4C7-165D-FB4E-8E97-118271B5E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449" y="1123950"/>
            <a:ext cx="3854450" cy="12306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61D2EA-B4BE-FB4C-9B7B-031A644A921C}"/>
              </a:ext>
            </a:extLst>
          </p:cNvPr>
          <p:cNvSpPr/>
          <p:nvPr/>
        </p:nvSpPr>
        <p:spPr>
          <a:xfrm>
            <a:off x="199030" y="506336"/>
            <a:ext cx="3669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databricks.com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/glossary/extract-transform-load</a:t>
            </a:r>
          </a:p>
        </p:txBody>
      </p:sp>
    </p:spTree>
    <p:extLst>
      <p:ext uri="{BB962C8B-B14F-4D97-AF65-F5344CB8AC3E}">
        <p14:creationId xmlns:p14="http://schemas.microsoft.com/office/powerpoint/2010/main" val="3173170736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MapReduce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98D54E-B4D5-7040-9C21-4AAF3CD8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9" y="1908396"/>
            <a:ext cx="6248400" cy="259367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D6E7379-DD85-4444-975F-989540DB05B0}"/>
              </a:ext>
            </a:extLst>
          </p:cNvPr>
          <p:cNvSpPr/>
          <p:nvPr/>
        </p:nvSpPr>
        <p:spPr>
          <a:xfrm>
            <a:off x="1646266" y="819150"/>
            <a:ext cx="838200" cy="838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D98CCA2-A9B6-9F48-BC10-6F316139EA42}"/>
              </a:ext>
            </a:extLst>
          </p:cNvPr>
          <p:cNvSpPr/>
          <p:nvPr/>
        </p:nvSpPr>
        <p:spPr>
          <a:xfrm>
            <a:off x="4343191" y="827161"/>
            <a:ext cx="838200" cy="838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9D786D-E4DB-7D44-9512-2B023E7B9AD0}"/>
              </a:ext>
            </a:extLst>
          </p:cNvPr>
          <p:cNvSpPr/>
          <p:nvPr/>
        </p:nvSpPr>
        <p:spPr>
          <a:xfrm>
            <a:off x="6375809" y="827161"/>
            <a:ext cx="838200" cy="838200"/>
          </a:xfrm>
          <a:prstGeom prst="ellipse">
            <a:avLst/>
          </a:prstGeom>
          <a:solidFill>
            <a:srgbClr val="00B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op3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B223934-2A8B-E547-9B0A-BD4277AC49B0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2484466" y="1238250"/>
            <a:ext cx="1858725" cy="8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151BD1-45DD-234D-BCC3-CA949614A52C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5181391" y="1246261"/>
            <a:ext cx="1194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7A57F1-583C-0A4B-932E-A553CCAD1467}"/>
              </a:ext>
            </a:extLst>
          </p:cNvPr>
          <p:cNvCxnSpPr/>
          <p:nvPr/>
        </p:nvCxnSpPr>
        <p:spPr>
          <a:xfrm>
            <a:off x="1011493" y="1238250"/>
            <a:ext cx="6347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7F49BC-8718-8242-B777-D847382899BB}"/>
              </a:ext>
            </a:extLst>
          </p:cNvPr>
          <p:cNvGrpSpPr/>
          <p:nvPr/>
        </p:nvGrpSpPr>
        <p:grpSpPr>
          <a:xfrm>
            <a:off x="419581" y="934104"/>
            <a:ext cx="562242" cy="608291"/>
            <a:chOff x="7696200" y="1504950"/>
            <a:chExt cx="914400" cy="989291"/>
          </a:xfrm>
          <a:solidFill>
            <a:schemeClr val="bg1">
              <a:lumMod val="65000"/>
            </a:schemeClr>
          </a:solidFill>
        </p:grpSpPr>
        <p:sp>
          <p:nvSpPr>
            <p:cNvPr id="19" name="Can 18">
              <a:extLst>
                <a:ext uri="{FF2B5EF4-FFF2-40B4-BE49-F238E27FC236}">
                  <a16:creationId xmlns:a16="http://schemas.microsoft.com/office/drawing/2014/main" id="{00528551-45CB-9E4D-9987-5CE4525BEA1A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>
              <a:extLst>
                <a:ext uri="{FF2B5EF4-FFF2-40B4-BE49-F238E27FC236}">
                  <a16:creationId xmlns:a16="http://schemas.microsoft.com/office/drawing/2014/main" id="{6A03FE3A-3645-1D41-825B-1D34FCC4C15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an 16">
              <a:extLst>
                <a:ext uri="{FF2B5EF4-FFF2-40B4-BE49-F238E27FC236}">
                  <a16:creationId xmlns:a16="http://schemas.microsoft.com/office/drawing/2014/main" id="{E6BB5673-F2F5-FA47-BDB4-F7E9FF7B0A4F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334376-537A-0D45-A41B-E0F819140C64}"/>
              </a:ext>
            </a:extLst>
          </p:cNvPr>
          <p:cNvGrpSpPr/>
          <p:nvPr/>
        </p:nvGrpSpPr>
        <p:grpSpPr>
          <a:xfrm>
            <a:off x="3148909" y="942115"/>
            <a:ext cx="562242" cy="608291"/>
            <a:chOff x="7696200" y="1504950"/>
            <a:chExt cx="914400" cy="989291"/>
          </a:xfrm>
          <a:solidFill>
            <a:srgbClr val="0070C0"/>
          </a:solidFill>
        </p:grpSpPr>
        <p:sp>
          <p:nvSpPr>
            <p:cNvPr id="22" name="Can 21">
              <a:extLst>
                <a:ext uri="{FF2B5EF4-FFF2-40B4-BE49-F238E27FC236}">
                  <a16:creationId xmlns:a16="http://schemas.microsoft.com/office/drawing/2014/main" id="{0C8486DE-A369-6446-A107-D95655603069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>
              <a:extLst>
                <a:ext uri="{FF2B5EF4-FFF2-40B4-BE49-F238E27FC236}">
                  <a16:creationId xmlns:a16="http://schemas.microsoft.com/office/drawing/2014/main" id="{A98378FC-6FB5-C24F-97D7-A4DAE23D83D4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an 23">
              <a:extLst>
                <a:ext uri="{FF2B5EF4-FFF2-40B4-BE49-F238E27FC236}">
                  <a16:creationId xmlns:a16="http://schemas.microsoft.com/office/drawing/2014/main" id="{9E415F3F-8803-8B44-A800-30E2E986D4A1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250C16-4C17-A34E-B123-3A42E3A9E9F6}"/>
              </a:ext>
            </a:extLst>
          </p:cNvPr>
          <p:cNvGrpSpPr/>
          <p:nvPr/>
        </p:nvGrpSpPr>
        <p:grpSpPr>
          <a:xfrm>
            <a:off x="5494803" y="942115"/>
            <a:ext cx="562242" cy="608291"/>
            <a:chOff x="7696200" y="1504950"/>
            <a:chExt cx="914400" cy="989291"/>
          </a:xfrm>
          <a:solidFill>
            <a:srgbClr val="FF0000"/>
          </a:solidFill>
        </p:grpSpPr>
        <p:sp>
          <p:nvSpPr>
            <p:cNvPr id="35" name="Can 34">
              <a:extLst>
                <a:ext uri="{FF2B5EF4-FFF2-40B4-BE49-F238E27FC236}">
                  <a16:creationId xmlns:a16="http://schemas.microsoft.com/office/drawing/2014/main" id="{93E343C1-8208-8F4B-A452-3F7E3E058F93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an 35">
              <a:extLst>
                <a:ext uri="{FF2B5EF4-FFF2-40B4-BE49-F238E27FC236}">
                  <a16:creationId xmlns:a16="http://schemas.microsoft.com/office/drawing/2014/main" id="{60BB5B11-6353-EA4E-8F4B-ADDA37D700D3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an 36">
              <a:extLst>
                <a:ext uri="{FF2B5EF4-FFF2-40B4-BE49-F238E27FC236}">
                  <a16:creationId xmlns:a16="http://schemas.microsoft.com/office/drawing/2014/main" id="{5B1DC309-EAAB-5E49-B095-B9206DF027C3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DD1F330-3C24-694F-BA40-9C238EC09694}"/>
              </a:ext>
            </a:extLst>
          </p:cNvPr>
          <p:cNvCxnSpPr>
            <a:cxnSpLocks/>
          </p:cNvCxnSpPr>
          <p:nvPr/>
        </p:nvCxnSpPr>
        <p:spPr>
          <a:xfrm>
            <a:off x="7214009" y="1247406"/>
            <a:ext cx="7374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C5DFD5D-A08B-D046-A922-154F86724C27}"/>
              </a:ext>
            </a:extLst>
          </p:cNvPr>
          <p:cNvGrpSpPr/>
          <p:nvPr/>
        </p:nvGrpSpPr>
        <p:grpSpPr>
          <a:xfrm>
            <a:off x="7951470" y="942115"/>
            <a:ext cx="562242" cy="608291"/>
            <a:chOff x="7696200" y="1504950"/>
            <a:chExt cx="914400" cy="989291"/>
          </a:xfrm>
          <a:solidFill>
            <a:srgbClr val="00B050"/>
          </a:solidFill>
        </p:grpSpPr>
        <p:sp>
          <p:nvSpPr>
            <p:cNvPr id="41" name="Can 40">
              <a:extLst>
                <a:ext uri="{FF2B5EF4-FFF2-40B4-BE49-F238E27FC236}">
                  <a16:creationId xmlns:a16="http://schemas.microsoft.com/office/drawing/2014/main" id="{C088C23A-1370-D141-9D0C-CABC81B550C4}"/>
                </a:ext>
              </a:extLst>
            </p:cNvPr>
            <p:cNvSpPr/>
            <p:nvPr/>
          </p:nvSpPr>
          <p:spPr>
            <a:xfrm>
              <a:off x="7696200" y="2106443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>
              <a:extLst>
                <a:ext uri="{FF2B5EF4-FFF2-40B4-BE49-F238E27FC236}">
                  <a16:creationId xmlns:a16="http://schemas.microsoft.com/office/drawing/2014/main" id="{2FBD4FC1-1C29-754B-B37E-8653915B187B}"/>
                </a:ext>
              </a:extLst>
            </p:cNvPr>
            <p:cNvSpPr/>
            <p:nvPr/>
          </p:nvSpPr>
          <p:spPr>
            <a:xfrm>
              <a:off x="7696200" y="1802952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8E5A627C-6AB8-704D-A194-FE6E76CC02CE}"/>
                </a:ext>
              </a:extLst>
            </p:cNvPr>
            <p:cNvSpPr/>
            <p:nvPr/>
          </p:nvSpPr>
          <p:spPr>
            <a:xfrm>
              <a:off x="7696200" y="1504950"/>
              <a:ext cx="914400" cy="387798"/>
            </a:xfrm>
            <a:prstGeom prst="can">
              <a:avLst/>
            </a:prstGeom>
            <a:grpFill/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003289B-DE28-1C47-B252-EB613F368B12}"/>
              </a:ext>
            </a:extLst>
          </p:cNvPr>
          <p:cNvSpPr txBox="1"/>
          <p:nvPr/>
        </p:nvSpPr>
        <p:spPr>
          <a:xfrm>
            <a:off x="848372" y="443639"/>
            <a:ext cx="710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MapReduce is a data flow program with relatively simple operators on the data set.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14AA8-4AA8-2F4E-A9BB-334C0C00DFD5}"/>
              </a:ext>
            </a:extLst>
          </p:cNvPr>
          <p:cNvSpPr txBox="1"/>
          <p:nvPr/>
        </p:nvSpPr>
        <p:spPr>
          <a:xfrm>
            <a:off x="609600" y="1657350"/>
            <a:ext cx="679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With each operator implemented in parallel on multiple nodes for performance.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25C71E-040F-504E-96F3-9D3EC1A47949}"/>
              </a:ext>
            </a:extLst>
          </p:cNvPr>
          <p:cNvSpPr txBox="1"/>
          <p:nvPr/>
        </p:nvSpPr>
        <p:spPr>
          <a:xfrm>
            <a:off x="1675971" y="4332795"/>
            <a:ext cx="3752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What we want more complex “operators?”</a:t>
            </a:r>
          </a:p>
        </p:txBody>
      </p:sp>
    </p:spTree>
    <p:extLst>
      <p:ext uri="{BB962C8B-B14F-4D97-AF65-F5344CB8AC3E}">
        <p14:creationId xmlns:p14="http://schemas.microsoft.com/office/powerpoint/2010/main" val="47219489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198148-179B-9A25-9CC6-54B8F0FDB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“normal” file system abstraction is a stream.</a:t>
            </a:r>
          </a:p>
          <a:p>
            <a:r>
              <a:rPr lang="en-US" dirty="0"/>
              <a:t>Consider a very large CSV file:</a:t>
            </a:r>
          </a:p>
          <a:p>
            <a:pPr lvl="1"/>
            <a:r>
              <a:rPr lang="en-US" dirty="0"/>
              <a:t>We can read using the normal file system functions and APIs,</a:t>
            </a:r>
          </a:p>
          <a:p>
            <a:pPr lvl="1"/>
            <a:r>
              <a:rPr lang="en-US" dirty="0"/>
              <a:t>But we have no idea where records start/end, and</a:t>
            </a:r>
          </a:p>
          <a:p>
            <a:pPr lvl="1"/>
            <a:r>
              <a:rPr lang="en-US" dirty="0"/>
              <a:t>Which records on on which blocks.</a:t>
            </a:r>
          </a:p>
          <a:p>
            <a:pPr lvl="1"/>
            <a:r>
              <a:rPr lang="en-US" dirty="0">
                <a:sym typeface="Wingdings" pitchFamily="2" charset="2"/>
              </a:rPr>
              <a:t></a:t>
            </a:r>
          </a:p>
          <a:p>
            <a:pPr lvl="1"/>
            <a:r>
              <a:rPr lang="en-US" dirty="0">
                <a:sym typeface="Wingdings" pitchFamily="2" charset="2"/>
              </a:rPr>
              <a:t>Parallel processing of data in a file is very hard using the stream model.</a:t>
            </a:r>
          </a:p>
          <a:p>
            <a:r>
              <a:rPr lang="en-US" dirty="0">
                <a:sym typeface="Wingdings" pitchFamily="2" charset="2"/>
              </a:rPr>
              <a:t>Databases, big data tools, etc. surface concepts of record size, block I/</a:t>
            </a:r>
            <a:r>
              <a:rPr lang="en-US" dirty="0" err="1">
                <a:sym typeface="Wingdings" pitchFamily="2" charset="2"/>
              </a:rPr>
              <a:t>Os</a:t>
            </a:r>
            <a:r>
              <a:rPr lang="en-US" dirty="0">
                <a:sym typeface="Wingdings" pitchFamily="2" charset="2"/>
              </a:rPr>
              <a:t>, mapping of and organization of records to blocks, block location, … … </a:t>
            </a:r>
          </a:p>
          <a:p>
            <a:pPr lvl="1"/>
            <a:r>
              <a:rPr lang="en-US" dirty="0">
                <a:sym typeface="Wingdings" pitchFamily="2" charset="2"/>
              </a:rPr>
              <a:t>Can exploit module processors to parallel process large datasets.</a:t>
            </a:r>
          </a:p>
          <a:p>
            <a:pPr lvl="1"/>
            <a:r>
              <a:rPr lang="en-US" dirty="0">
                <a:sym typeface="Wingdings" pitchFamily="2" charset="2"/>
              </a:rPr>
              <a:t>Organize the data to optimize processing, file I/</a:t>
            </a:r>
            <a:r>
              <a:rPr lang="en-US" dirty="0" err="1">
                <a:sym typeface="Wingdings" pitchFamily="2" charset="2"/>
              </a:rPr>
              <a:t>Os</a:t>
            </a:r>
            <a:r>
              <a:rPr lang="en-US" dirty="0">
                <a:sym typeface="Wingdings" pitchFamily="2" charset="2"/>
              </a:rPr>
              <a:t>, etc.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7D3B7F-7B2C-C472-936A-49B86559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Blocks</a:t>
            </a:r>
          </a:p>
        </p:txBody>
      </p:sp>
    </p:spTree>
    <p:extLst>
      <p:ext uri="{BB962C8B-B14F-4D97-AF65-F5344CB8AC3E}">
        <p14:creationId xmlns:p14="http://schemas.microsoft.com/office/powerpoint/2010/main" val="1799674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F4A928CE-DF10-4335-AFC3-92F98B24D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Parallel Processing of MapReduce Job</a:t>
            </a:r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CCD9589F-0E65-4CB6-B33A-6C17D322E2CD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990600"/>
            <a:ext cx="5580573" cy="3138849"/>
            <a:chOff x="332" y="861"/>
            <a:chExt cx="5850" cy="3582"/>
          </a:xfrm>
        </p:grpSpPr>
        <p:sp>
          <p:nvSpPr>
            <p:cNvPr id="309252" name="Oval 4">
              <a:extLst>
                <a:ext uri="{FF2B5EF4-FFF2-40B4-BE49-F238E27FC236}">
                  <a16:creationId xmlns:a16="http://schemas.microsoft.com/office/drawing/2014/main" id="{DB5E1A5C-8F77-4BF3-856A-D5F2B0FC4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" y="861"/>
              <a:ext cx="912" cy="432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User</a:t>
              </a:r>
            </a:p>
            <a:p>
              <a:pPr algn="ctr" defTabSz="342900" eaLnBrk="0" hangingPunct="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Program</a:t>
              </a:r>
            </a:p>
          </p:txBody>
        </p:sp>
        <p:sp>
          <p:nvSpPr>
            <p:cNvPr id="309253" name="Oval 5">
              <a:extLst>
                <a:ext uri="{FF2B5EF4-FFF2-40B4-BE49-F238E27FC236}">
                  <a16:creationId xmlns:a16="http://schemas.microsoft.com/office/drawing/2014/main" id="{6F054582-EA7A-4BC1-A57E-E0DBE64D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304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Reduce 1</a:t>
              </a:r>
            </a:p>
          </p:txBody>
        </p:sp>
        <p:sp>
          <p:nvSpPr>
            <p:cNvPr id="309254" name="Oval 6">
              <a:extLst>
                <a:ext uri="{FF2B5EF4-FFF2-40B4-BE49-F238E27FC236}">
                  <a16:creationId xmlns:a16="http://schemas.microsoft.com/office/drawing/2014/main" id="{ED4D9AA6-CA8D-4826-B48F-A1D02881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1" y="1725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 dirty="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Master</a:t>
              </a:r>
            </a:p>
          </p:txBody>
        </p:sp>
        <p:sp>
          <p:nvSpPr>
            <p:cNvPr id="309255" name="Oval 7">
              <a:extLst>
                <a:ext uri="{FF2B5EF4-FFF2-40B4-BE49-F238E27FC236}">
                  <a16:creationId xmlns:a16="http://schemas.microsoft.com/office/drawing/2014/main" id="{68592EDF-235E-4F85-8DC6-FB83F65713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349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Map 1</a:t>
              </a:r>
            </a:p>
          </p:txBody>
        </p:sp>
        <p:sp>
          <p:nvSpPr>
            <p:cNvPr id="309256" name="Oval 8">
              <a:extLst>
                <a:ext uri="{FF2B5EF4-FFF2-40B4-BE49-F238E27FC236}">
                  <a16:creationId xmlns:a16="http://schemas.microsoft.com/office/drawing/2014/main" id="{F4153D64-6C67-4EFE-9D8A-CA41719EE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2786"/>
              <a:ext cx="624" cy="287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Map 2</a:t>
              </a:r>
            </a:p>
          </p:txBody>
        </p:sp>
        <p:sp>
          <p:nvSpPr>
            <p:cNvPr id="309257" name="Oval 9">
              <a:extLst>
                <a:ext uri="{FF2B5EF4-FFF2-40B4-BE49-F238E27FC236}">
                  <a16:creationId xmlns:a16="http://schemas.microsoft.com/office/drawing/2014/main" id="{EE653D61-73E0-42C1-A769-350EBFD1E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6" y="3501"/>
              <a:ext cx="624" cy="288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Map n</a:t>
              </a:r>
            </a:p>
          </p:txBody>
        </p:sp>
        <p:sp>
          <p:nvSpPr>
            <p:cNvPr id="309258" name="Line 10">
              <a:extLst>
                <a:ext uri="{FF2B5EF4-FFF2-40B4-BE49-F238E27FC236}">
                  <a16:creationId xmlns:a16="http://schemas.microsoft.com/office/drawing/2014/main" id="{5891F3FA-2857-41C9-8BB1-20F6BF81A9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9" y="1293"/>
              <a:ext cx="1" cy="432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prstDash val="sysDot"/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59" name="Text Box 11">
              <a:extLst>
                <a:ext uri="{FF2B5EF4-FFF2-40B4-BE49-F238E27FC236}">
                  <a16:creationId xmlns:a16="http://schemas.microsoft.com/office/drawing/2014/main" id="{18EF09F5-2343-4A57-B225-CCF282645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0" y="1941"/>
              <a:ext cx="590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assign</a:t>
              </a:r>
            </a:p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map</a:t>
              </a:r>
            </a:p>
          </p:txBody>
        </p:sp>
        <p:sp>
          <p:nvSpPr>
            <p:cNvPr id="309260" name="Text Box 12">
              <a:extLst>
                <a:ext uri="{FF2B5EF4-FFF2-40B4-BE49-F238E27FC236}">
                  <a16:creationId xmlns:a16="http://schemas.microsoft.com/office/drawing/2014/main" id="{B774AE92-2FCE-4A19-B180-2AC72C7DA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5" y="1934"/>
              <a:ext cx="761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 type="triangl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assign</a:t>
              </a:r>
            </a:p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reduce</a:t>
              </a:r>
            </a:p>
          </p:txBody>
        </p:sp>
        <p:sp>
          <p:nvSpPr>
            <p:cNvPr id="309261" name="Text Box 13">
              <a:extLst>
                <a:ext uri="{FF2B5EF4-FFF2-40B4-BE49-F238E27FC236}">
                  <a16:creationId xmlns:a16="http://schemas.microsoft.com/office/drawing/2014/main" id="{F4A0098A-C568-4C43-83D6-B216E02B1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4" y="3570"/>
              <a:ext cx="459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/>
            <a:p>
              <a:pPr defTabSz="685800" eaLnBrk="0" hangingPunct="0">
                <a:buSzPct val="100000"/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read</a:t>
              </a:r>
            </a:p>
          </p:txBody>
        </p:sp>
        <p:sp>
          <p:nvSpPr>
            <p:cNvPr id="309262" name="Rectangle 14">
              <a:extLst>
                <a:ext uri="{FF2B5EF4-FFF2-40B4-BE49-F238E27FC236}">
                  <a16:creationId xmlns:a16="http://schemas.microsoft.com/office/drawing/2014/main" id="{C2BA2F9F-9746-47E1-BA0F-B3D7FD55A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2349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3" name="Rectangle 15">
              <a:extLst>
                <a:ext uri="{FF2B5EF4-FFF2-40B4-BE49-F238E27FC236}">
                  <a16:creationId xmlns:a16="http://schemas.microsoft.com/office/drawing/2014/main" id="{8900BE61-0C6E-4C74-8794-6DAF61FEB0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349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4" name="Rectangle 16">
              <a:extLst>
                <a:ext uri="{FF2B5EF4-FFF2-40B4-BE49-F238E27FC236}">
                  <a16:creationId xmlns:a16="http://schemas.microsoft.com/office/drawing/2014/main" id="{FA128259-348F-49F5-83FF-2D812A985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2786"/>
              <a:ext cx="144" cy="287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5" name="Rectangle 17">
              <a:extLst>
                <a:ext uri="{FF2B5EF4-FFF2-40B4-BE49-F238E27FC236}">
                  <a16:creationId xmlns:a16="http://schemas.microsoft.com/office/drawing/2014/main" id="{A45C495F-7657-4C23-B5DE-42F99F82F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2786"/>
              <a:ext cx="144" cy="287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6" name="Rectangle 18">
              <a:extLst>
                <a:ext uri="{FF2B5EF4-FFF2-40B4-BE49-F238E27FC236}">
                  <a16:creationId xmlns:a16="http://schemas.microsoft.com/office/drawing/2014/main" id="{A688D023-DFA3-489F-9C7F-DAED0CA19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7" y="3496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7" name="Rectangle 19">
              <a:extLst>
                <a:ext uri="{FF2B5EF4-FFF2-40B4-BE49-F238E27FC236}">
                  <a16:creationId xmlns:a16="http://schemas.microsoft.com/office/drawing/2014/main" id="{D562D02B-1F7C-42FE-93D3-C25344946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3496"/>
              <a:ext cx="144" cy="288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68" name="Text Box 20">
              <a:extLst>
                <a:ext uri="{FF2B5EF4-FFF2-40B4-BE49-F238E27FC236}">
                  <a16:creationId xmlns:a16="http://schemas.microsoft.com/office/drawing/2014/main" id="{AB3D380F-CB38-4B4A-9ACB-D1281F254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3093"/>
              <a:ext cx="497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local</a:t>
              </a:r>
            </a:p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write</a:t>
              </a:r>
            </a:p>
          </p:txBody>
        </p:sp>
        <p:sp>
          <p:nvSpPr>
            <p:cNvPr id="309269" name="Text Box 21">
              <a:extLst>
                <a:ext uri="{FF2B5EF4-FFF2-40B4-BE49-F238E27FC236}">
                  <a16:creationId xmlns:a16="http://schemas.microsoft.com/office/drawing/2014/main" id="{3DFEA383-A48D-4B89-B238-D19FB9A45E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3" y="3608"/>
              <a:ext cx="896" cy="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Remote </a:t>
              </a:r>
            </a:p>
            <a:p>
              <a:pPr defTabSz="342900" eaLnBrk="0" hangingPunct="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Read, Sort</a:t>
              </a:r>
            </a:p>
          </p:txBody>
        </p:sp>
        <p:sp>
          <p:nvSpPr>
            <p:cNvPr id="309270" name="Rectangle 22">
              <a:extLst>
                <a:ext uri="{FF2B5EF4-FFF2-40B4-BE49-F238E27FC236}">
                  <a16:creationId xmlns:a16="http://schemas.microsoft.com/office/drawing/2014/main" id="{C069B14C-718D-48F0-9A87-9F7A7FA67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5" y="2339"/>
              <a:ext cx="576" cy="26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File 1</a:t>
              </a:r>
            </a:p>
          </p:txBody>
        </p:sp>
        <p:sp>
          <p:nvSpPr>
            <p:cNvPr id="309271" name="Text Box 23">
              <a:extLst>
                <a:ext uri="{FF2B5EF4-FFF2-40B4-BE49-F238E27FC236}">
                  <a16:creationId xmlns:a16="http://schemas.microsoft.com/office/drawing/2014/main" id="{562F4B21-9E09-4363-9F20-ED2A4338CC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67" y="2706"/>
              <a:ext cx="497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write</a:t>
              </a:r>
            </a:p>
          </p:txBody>
        </p:sp>
        <p:sp>
          <p:nvSpPr>
            <p:cNvPr id="309272" name="Rectangle 24">
              <a:extLst>
                <a:ext uri="{FF2B5EF4-FFF2-40B4-BE49-F238E27FC236}">
                  <a16:creationId xmlns:a16="http://schemas.microsoft.com/office/drawing/2014/main" id="{FD69F37C-C3E3-4228-AC47-0DEA18C86A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2370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Part 1</a:t>
              </a:r>
            </a:p>
          </p:txBody>
        </p:sp>
        <p:sp>
          <p:nvSpPr>
            <p:cNvPr id="309273" name="Rectangle 25">
              <a:extLst>
                <a:ext uri="{FF2B5EF4-FFF2-40B4-BE49-F238E27FC236}">
                  <a16:creationId xmlns:a16="http://schemas.microsoft.com/office/drawing/2014/main" id="{07B99B9F-66EE-4B28-9860-C4559B7B7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2562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Part 2</a:t>
              </a:r>
            </a:p>
          </p:txBody>
        </p:sp>
        <p:sp>
          <p:nvSpPr>
            <p:cNvPr id="309274" name="Text Box 26">
              <a:extLst>
                <a:ext uri="{FF2B5EF4-FFF2-40B4-BE49-F238E27FC236}">
                  <a16:creationId xmlns:a16="http://schemas.microsoft.com/office/drawing/2014/main" id="{81CA0A76-CFE0-4329-B70B-1ADE429A0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" y="3941"/>
              <a:ext cx="879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Input file </a:t>
              </a:r>
            </a:p>
            <a:p>
              <a:pPr defTabSz="34290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partitions</a:t>
              </a:r>
            </a:p>
          </p:txBody>
        </p:sp>
        <p:cxnSp>
          <p:nvCxnSpPr>
            <p:cNvPr id="309275" name="AutoShape 27">
              <a:extLst>
                <a:ext uri="{FF2B5EF4-FFF2-40B4-BE49-F238E27FC236}">
                  <a16:creationId xmlns:a16="http://schemas.microsoft.com/office/drawing/2014/main" id="{BE2E794E-0FB8-423C-BE95-45853E4A53C8}"/>
                </a:ext>
              </a:extLst>
            </p:cNvPr>
            <p:cNvCxnSpPr>
              <a:cxnSpLocks noChangeShapeType="1"/>
              <a:stCxn id="309252" idx="3"/>
              <a:endCxn id="309255" idx="0"/>
            </p:cNvCxnSpPr>
            <p:nvPr/>
          </p:nvCxnSpPr>
          <p:spPr bwMode="auto">
            <a:xfrm flipH="1">
              <a:off x="1923" y="1230"/>
              <a:ext cx="877" cy="112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6" name="AutoShape 28">
              <a:extLst>
                <a:ext uri="{FF2B5EF4-FFF2-40B4-BE49-F238E27FC236}">
                  <a16:creationId xmlns:a16="http://schemas.microsoft.com/office/drawing/2014/main" id="{8A128F89-8BDD-47CF-9BE5-8C72FA3C82F4}"/>
                </a:ext>
              </a:extLst>
            </p:cNvPr>
            <p:cNvCxnSpPr>
              <a:cxnSpLocks noChangeShapeType="1"/>
              <a:stCxn id="309252" idx="5"/>
              <a:endCxn id="309253" idx="0"/>
            </p:cNvCxnSpPr>
            <p:nvPr/>
          </p:nvCxnSpPr>
          <p:spPr bwMode="auto">
            <a:xfrm>
              <a:off x="3445" y="1230"/>
              <a:ext cx="760" cy="107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7" name="AutoShape 29">
              <a:extLst>
                <a:ext uri="{FF2B5EF4-FFF2-40B4-BE49-F238E27FC236}">
                  <a16:creationId xmlns:a16="http://schemas.microsoft.com/office/drawing/2014/main" id="{DCED0DDF-BE43-40A4-8E8B-DDAF5BFA175B}"/>
                </a:ext>
              </a:extLst>
            </p:cNvPr>
            <p:cNvCxnSpPr>
              <a:cxnSpLocks noChangeShapeType="1"/>
              <a:stCxn id="309254" idx="2"/>
              <a:endCxn id="309255" idx="7"/>
            </p:cNvCxnSpPr>
            <p:nvPr/>
          </p:nvCxnSpPr>
          <p:spPr bwMode="auto">
            <a:xfrm flipH="1">
              <a:off x="2143" y="1868"/>
              <a:ext cx="667" cy="523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78" name="AutoShape 30">
              <a:extLst>
                <a:ext uri="{FF2B5EF4-FFF2-40B4-BE49-F238E27FC236}">
                  <a16:creationId xmlns:a16="http://schemas.microsoft.com/office/drawing/2014/main" id="{BA85673E-177C-4EB7-8E06-209BB822E3FE}"/>
                </a:ext>
              </a:extLst>
            </p:cNvPr>
            <p:cNvCxnSpPr>
              <a:cxnSpLocks noChangeShapeType="1"/>
              <a:stCxn id="309254" idx="6"/>
              <a:endCxn id="309253" idx="1"/>
            </p:cNvCxnSpPr>
            <p:nvPr/>
          </p:nvCxnSpPr>
          <p:spPr bwMode="auto">
            <a:xfrm>
              <a:off x="3435" y="1868"/>
              <a:ext cx="485" cy="48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79" name="Text Box 31">
              <a:extLst>
                <a:ext uri="{FF2B5EF4-FFF2-40B4-BE49-F238E27FC236}">
                  <a16:creationId xmlns:a16="http://schemas.microsoft.com/office/drawing/2014/main" id="{60198F65-49E0-4BD1-87F1-049500102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0" y="3950"/>
              <a:ext cx="104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Output files</a:t>
              </a:r>
            </a:p>
          </p:txBody>
        </p:sp>
        <p:sp>
          <p:nvSpPr>
            <p:cNvPr id="309280" name="Line 32">
              <a:extLst>
                <a:ext uri="{FF2B5EF4-FFF2-40B4-BE49-F238E27FC236}">
                  <a16:creationId xmlns:a16="http://schemas.microsoft.com/office/drawing/2014/main" id="{33571F79-5795-4E91-AE2F-1660805A53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1" y="3110"/>
              <a:ext cx="1" cy="34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281" name="Oval 33">
              <a:extLst>
                <a:ext uri="{FF2B5EF4-FFF2-40B4-BE49-F238E27FC236}">
                  <a16:creationId xmlns:a16="http://schemas.microsoft.com/office/drawing/2014/main" id="{186C581D-1A9F-46DA-BDAC-96A7660D4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2" y="2738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Reduce 1</a:t>
              </a:r>
            </a:p>
          </p:txBody>
        </p:sp>
        <p:sp>
          <p:nvSpPr>
            <p:cNvPr id="309282" name="Oval 34">
              <a:extLst>
                <a:ext uri="{FF2B5EF4-FFF2-40B4-BE49-F238E27FC236}">
                  <a16:creationId xmlns:a16="http://schemas.microsoft.com/office/drawing/2014/main" id="{BF4CE2BC-011C-4075-B918-A520A3843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3470"/>
              <a:ext cx="806" cy="339"/>
            </a:xfrm>
            <a:prstGeom prst="ellipse">
              <a:avLst/>
            </a:prstGeom>
            <a:noFill/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Reduce m</a:t>
              </a:r>
            </a:p>
          </p:txBody>
        </p:sp>
        <p:cxnSp>
          <p:nvCxnSpPr>
            <p:cNvPr id="309283" name="AutoShape 35">
              <a:extLst>
                <a:ext uri="{FF2B5EF4-FFF2-40B4-BE49-F238E27FC236}">
                  <a16:creationId xmlns:a16="http://schemas.microsoft.com/office/drawing/2014/main" id="{6FB9A4A1-33F8-4D7D-AA30-9E7FA2583805}"/>
                </a:ext>
              </a:extLst>
            </p:cNvPr>
            <p:cNvCxnSpPr>
              <a:cxnSpLocks noChangeShapeType="1"/>
              <a:stCxn id="309263" idx="3"/>
              <a:endCxn id="309253" idx="2"/>
            </p:cNvCxnSpPr>
            <p:nvPr/>
          </p:nvCxnSpPr>
          <p:spPr bwMode="auto">
            <a:xfrm flipV="1">
              <a:off x="3016" y="2474"/>
              <a:ext cx="786" cy="1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4" name="AutoShape 36">
              <a:extLst>
                <a:ext uri="{FF2B5EF4-FFF2-40B4-BE49-F238E27FC236}">
                  <a16:creationId xmlns:a16="http://schemas.microsoft.com/office/drawing/2014/main" id="{66BB84B8-C277-4BC7-AAF5-5DCAE3DC50AA}"/>
                </a:ext>
              </a:extLst>
            </p:cNvPr>
            <p:cNvCxnSpPr>
              <a:cxnSpLocks noChangeShapeType="1"/>
              <a:stCxn id="309263" idx="3"/>
              <a:endCxn id="309281" idx="2"/>
            </p:cNvCxnSpPr>
            <p:nvPr/>
          </p:nvCxnSpPr>
          <p:spPr bwMode="auto">
            <a:xfrm>
              <a:off x="3016" y="2493"/>
              <a:ext cx="786" cy="41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5" name="AutoShape 37">
              <a:extLst>
                <a:ext uri="{FF2B5EF4-FFF2-40B4-BE49-F238E27FC236}">
                  <a16:creationId xmlns:a16="http://schemas.microsoft.com/office/drawing/2014/main" id="{E86662F8-0999-431F-9471-21FC0A94EC64}"/>
                </a:ext>
              </a:extLst>
            </p:cNvPr>
            <p:cNvCxnSpPr>
              <a:cxnSpLocks noChangeShapeType="1"/>
              <a:stCxn id="309263" idx="3"/>
              <a:endCxn id="309282" idx="2"/>
            </p:cNvCxnSpPr>
            <p:nvPr/>
          </p:nvCxnSpPr>
          <p:spPr bwMode="auto">
            <a:xfrm>
              <a:off x="3016" y="2493"/>
              <a:ext cx="808" cy="114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6" name="AutoShape 38">
              <a:extLst>
                <a:ext uri="{FF2B5EF4-FFF2-40B4-BE49-F238E27FC236}">
                  <a16:creationId xmlns:a16="http://schemas.microsoft.com/office/drawing/2014/main" id="{3F89A0ED-F613-42C3-8D50-5028EA7FCB14}"/>
                </a:ext>
              </a:extLst>
            </p:cNvPr>
            <p:cNvCxnSpPr>
              <a:cxnSpLocks noChangeShapeType="1"/>
              <a:stCxn id="309265" idx="3"/>
              <a:endCxn id="309253" idx="2"/>
            </p:cNvCxnSpPr>
            <p:nvPr/>
          </p:nvCxnSpPr>
          <p:spPr bwMode="auto">
            <a:xfrm flipV="1">
              <a:off x="3016" y="2473"/>
              <a:ext cx="786" cy="4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7" name="AutoShape 39">
              <a:extLst>
                <a:ext uri="{FF2B5EF4-FFF2-40B4-BE49-F238E27FC236}">
                  <a16:creationId xmlns:a16="http://schemas.microsoft.com/office/drawing/2014/main" id="{5067BBBA-EA70-4621-BC9C-7EF2BB9CFCF9}"/>
                </a:ext>
              </a:extLst>
            </p:cNvPr>
            <p:cNvCxnSpPr>
              <a:cxnSpLocks noChangeShapeType="1"/>
              <a:stCxn id="309265" idx="3"/>
              <a:endCxn id="309281" idx="2"/>
            </p:cNvCxnSpPr>
            <p:nvPr/>
          </p:nvCxnSpPr>
          <p:spPr bwMode="auto">
            <a:xfrm flipV="1">
              <a:off x="3016" y="2908"/>
              <a:ext cx="786" cy="2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8" name="AutoShape 40">
              <a:extLst>
                <a:ext uri="{FF2B5EF4-FFF2-40B4-BE49-F238E27FC236}">
                  <a16:creationId xmlns:a16="http://schemas.microsoft.com/office/drawing/2014/main" id="{6C67A541-4C81-4D1D-9925-64119E926899}"/>
                </a:ext>
              </a:extLst>
            </p:cNvPr>
            <p:cNvCxnSpPr>
              <a:cxnSpLocks noChangeShapeType="1"/>
              <a:stCxn id="309265" idx="3"/>
              <a:endCxn id="309282" idx="2"/>
            </p:cNvCxnSpPr>
            <p:nvPr/>
          </p:nvCxnSpPr>
          <p:spPr bwMode="auto">
            <a:xfrm>
              <a:off x="3016" y="2930"/>
              <a:ext cx="808" cy="71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89" name="AutoShape 41">
              <a:extLst>
                <a:ext uri="{FF2B5EF4-FFF2-40B4-BE49-F238E27FC236}">
                  <a16:creationId xmlns:a16="http://schemas.microsoft.com/office/drawing/2014/main" id="{41ED9AFE-BEF6-472B-8198-2578309A6EB0}"/>
                </a:ext>
              </a:extLst>
            </p:cNvPr>
            <p:cNvCxnSpPr>
              <a:cxnSpLocks noChangeShapeType="1"/>
              <a:stCxn id="309267" idx="3"/>
              <a:endCxn id="309253" idx="2"/>
            </p:cNvCxnSpPr>
            <p:nvPr/>
          </p:nvCxnSpPr>
          <p:spPr bwMode="auto">
            <a:xfrm flipV="1">
              <a:off x="3016" y="2474"/>
              <a:ext cx="786" cy="11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0" name="AutoShape 42">
              <a:extLst>
                <a:ext uri="{FF2B5EF4-FFF2-40B4-BE49-F238E27FC236}">
                  <a16:creationId xmlns:a16="http://schemas.microsoft.com/office/drawing/2014/main" id="{F9042F20-23CD-4F93-872F-A87978EB88D1}"/>
                </a:ext>
              </a:extLst>
            </p:cNvPr>
            <p:cNvCxnSpPr>
              <a:cxnSpLocks noChangeShapeType="1"/>
              <a:stCxn id="309267" idx="3"/>
              <a:endCxn id="309281" idx="2"/>
            </p:cNvCxnSpPr>
            <p:nvPr/>
          </p:nvCxnSpPr>
          <p:spPr bwMode="auto">
            <a:xfrm flipV="1">
              <a:off x="3016" y="2908"/>
              <a:ext cx="786" cy="73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1" name="AutoShape 43">
              <a:extLst>
                <a:ext uri="{FF2B5EF4-FFF2-40B4-BE49-F238E27FC236}">
                  <a16:creationId xmlns:a16="http://schemas.microsoft.com/office/drawing/2014/main" id="{956CC521-1DB2-4EA1-B3DA-7BA63DE3F3EF}"/>
                </a:ext>
              </a:extLst>
            </p:cNvPr>
            <p:cNvCxnSpPr>
              <a:cxnSpLocks noChangeShapeType="1"/>
              <a:stCxn id="309272" idx="3"/>
              <a:endCxn id="309255" idx="2"/>
            </p:cNvCxnSpPr>
            <p:nvPr/>
          </p:nvCxnSpPr>
          <p:spPr bwMode="auto">
            <a:xfrm>
              <a:off x="1035" y="2466"/>
              <a:ext cx="576" cy="2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2" name="AutoShape 44">
              <a:extLst>
                <a:ext uri="{FF2B5EF4-FFF2-40B4-BE49-F238E27FC236}">
                  <a16:creationId xmlns:a16="http://schemas.microsoft.com/office/drawing/2014/main" id="{BA56C54A-47AE-4119-B7C1-E752736290B0}"/>
                </a:ext>
              </a:extLst>
            </p:cNvPr>
            <p:cNvCxnSpPr>
              <a:cxnSpLocks noChangeShapeType="1"/>
              <a:stCxn id="309273" idx="3"/>
              <a:endCxn id="309256" idx="2"/>
            </p:cNvCxnSpPr>
            <p:nvPr/>
          </p:nvCxnSpPr>
          <p:spPr bwMode="auto">
            <a:xfrm>
              <a:off x="1035" y="2658"/>
              <a:ext cx="576" cy="27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93" name="Rectangle 45">
              <a:extLst>
                <a:ext uri="{FF2B5EF4-FFF2-40B4-BE49-F238E27FC236}">
                  <a16:creationId xmlns:a16="http://schemas.microsoft.com/office/drawing/2014/main" id="{385A3EA6-0C34-47B9-955F-7CB5364B78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3456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Part n</a:t>
              </a:r>
            </a:p>
          </p:txBody>
        </p:sp>
        <p:cxnSp>
          <p:nvCxnSpPr>
            <p:cNvPr id="309294" name="AutoShape 46">
              <a:extLst>
                <a:ext uri="{FF2B5EF4-FFF2-40B4-BE49-F238E27FC236}">
                  <a16:creationId xmlns:a16="http://schemas.microsoft.com/office/drawing/2014/main" id="{75DD4053-8C45-413C-A6B7-59700A74A42A}"/>
                </a:ext>
              </a:extLst>
            </p:cNvPr>
            <p:cNvCxnSpPr>
              <a:cxnSpLocks noChangeShapeType="1"/>
              <a:stCxn id="309293" idx="3"/>
              <a:endCxn id="309256" idx="2"/>
            </p:cNvCxnSpPr>
            <p:nvPr/>
          </p:nvCxnSpPr>
          <p:spPr bwMode="auto">
            <a:xfrm flipV="1">
              <a:off x="1046" y="2930"/>
              <a:ext cx="565" cy="62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5" name="AutoShape 47">
              <a:extLst>
                <a:ext uri="{FF2B5EF4-FFF2-40B4-BE49-F238E27FC236}">
                  <a16:creationId xmlns:a16="http://schemas.microsoft.com/office/drawing/2014/main" id="{8B867E22-F228-4864-A9AA-C269E3486DB9}"/>
                </a:ext>
              </a:extLst>
            </p:cNvPr>
            <p:cNvCxnSpPr>
              <a:cxnSpLocks noChangeShapeType="1"/>
              <a:stCxn id="309255" idx="6"/>
              <a:endCxn id="309262" idx="1"/>
            </p:cNvCxnSpPr>
            <p:nvPr/>
          </p:nvCxnSpPr>
          <p:spPr bwMode="auto">
            <a:xfrm>
              <a:off x="2235" y="2493"/>
              <a:ext cx="49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6" name="AutoShape 48">
              <a:extLst>
                <a:ext uri="{FF2B5EF4-FFF2-40B4-BE49-F238E27FC236}">
                  <a16:creationId xmlns:a16="http://schemas.microsoft.com/office/drawing/2014/main" id="{A44C187C-214F-417F-939F-E76777C30A35}"/>
                </a:ext>
              </a:extLst>
            </p:cNvPr>
            <p:cNvCxnSpPr>
              <a:cxnSpLocks noChangeShapeType="1"/>
              <a:stCxn id="309256" idx="6"/>
              <a:endCxn id="309264" idx="1"/>
            </p:cNvCxnSpPr>
            <p:nvPr/>
          </p:nvCxnSpPr>
          <p:spPr bwMode="auto">
            <a:xfrm>
              <a:off x="2235" y="2930"/>
              <a:ext cx="492" cy="1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297" name="AutoShape 49">
              <a:extLst>
                <a:ext uri="{FF2B5EF4-FFF2-40B4-BE49-F238E27FC236}">
                  <a16:creationId xmlns:a16="http://schemas.microsoft.com/office/drawing/2014/main" id="{2D4E037E-0280-404C-8A04-0790E882F724}"/>
                </a:ext>
              </a:extLst>
            </p:cNvPr>
            <p:cNvCxnSpPr>
              <a:cxnSpLocks noChangeShapeType="1"/>
              <a:stCxn id="309257" idx="6"/>
              <a:endCxn id="309266" idx="1"/>
            </p:cNvCxnSpPr>
            <p:nvPr/>
          </p:nvCxnSpPr>
          <p:spPr bwMode="auto">
            <a:xfrm flipV="1">
              <a:off x="2231" y="3641"/>
              <a:ext cx="497" cy="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298" name="Rectangle 50">
              <a:extLst>
                <a:ext uri="{FF2B5EF4-FFF2-40B4-BE49-F238E27FC236}">
                  <a16:creationId xmlns:a16="http://schemas.microsoft.com/office/drawing/2014/main" id="{83B3CA40-AF66-4FFA-9A82-CFC18B2ECA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2789"/>
              <a:ext cx="576" cy="230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File 2</a:t>
              </a:r>
            </a:p>
          </p:txBody>
        </p:sp>
        <p:sp>
          <p:nvSpPr>
            <p:cNvPr id="309299" name="Rectangle 51">
              <a:extLst>
                <a:ext uri="{FF2B5EF4-FFF2-40B4-BE49-F238E27FC236}">
                  <a16:creationId xmlns:a16="http://schemas.microsoft.com/office/drawing/2014/main" id="{4087ADAC-A3E8-42E0-B497-947A3B4D9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4" y="3501"/>
              <a:ext cx="576" cy="26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File m</a:t>
              </a:r>
            </a:p>
          </p:txBody>
        </p:sp>
        <p:cxnSp>
          <p:nvCxnSpPr>
            <p:cNvPr id="309300" name="AutoShape 52">
              <a:extLst>
                <a:ext uri="{FF2B5EF4-FFF2-40B4-BE49-F238E27FC236}">
                  <a16:creationId xmlns:a16="http://schemas.microsoft.com/office/drawing/2014/main" id="{BC98A009-5EC7-400D-BAB1-ACC399DF5224}"/>
                </a:ext>
              </a:extLst>
            </p:cNvPr>
            <p:cNvCxnSpPr>
              <a:cxnSpLocks noChangeShapeType="1"/>
              <a:stCxn id="309253" idx="6"/>
              <a:endCxn id="309270" idx="1"/>
            </p:cNvCxnSpPr>
            <p:nvPr/>
          </p:nvCxnSpPr>
          <p:spPr bwMode="auto">
            <a:xfrm flipV="1">
              <a:off x="4608" y="2470"/>
              <a:ext cx="807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1" name="AutoShape 53">
              <a:extLst>
                <a:ext uri="{FF2B5EF4-FFF2-40B4-BE49-F238E27FC236}">
                  <a16:creationId xmlns:a16="http://schemas.microsoft.com/office/drawing/2014/main" id="{C966632F-179C-431A-8074-BD2FE24A8EF2}"/>
                </a:ext>
              </a:extLst>
            </p:cNvPr>
            <p:cNvCxnSpPr>
              <a:cxnSpLocks noChangeShapeType="1"/>
              <a:stCxn id="309281" idx="6"/>
              <a:endCxn id="309298" idx="1"/>
            </p:cNvCxnSpPr>
            <p:nvPr/>
          </p:nvCxnSpPr>
          <p:spPr bwMode="auto">
            <a:xfrm flipV="1">
              <a:off x="4608" y="2904"/>
              <a:ext cx="807" cy="3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2" name="AutoShape 54">
              <a:extLst>
                <a:ext uri="{FF2B5EF4-FFF2-40B4-BE49-F238E27FC236}">
                  <a16:creationId xmlns:a16="http://schemas.microsoft.com/office/drawing/2014/main" id="{48677EDF-0F4B-475F-9A30-E3DC3DC02B2C}"/>
                </a:ext>
              </a:extLst>
            </p:cNvPr>
            <p:cNvCxnSpPr>
              <a:cxnSpLocks noChangeShapeType="1"/>
              <a:stCxn id="309267" idx="3"/>
              <a:endCxn id="309282" idx="2"/>
            </p:cNvCxnSpPr>
            <p:nvPr/>
          </p:nvCxnSpPr>
          <p:spPr bwMode="auto">
            <a:xfrm>
              <a:off x="3016" y="3641"/>
              <a:ext cx="808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cxnSp>
          <p:nvCxnSpPr>
            <p:cNvPr id="309303" name="AutoShape 55">
              <a:extLst>
                <a:ext uri="{FF2B5EF4-FFF2-40B4-BE49-F238E27FC236}">
                  <a16:creationId xmlns:a16="http://schemas.microsoft.com/office/drawing/2014/main" id="{4C0AE093-CAEB-4E31-9952-8B38A87DFCD4}"/>
                </a:ext>
              </a:extLst>
            </p:cNvPr>
            <p:cNvCxnSpPr>
              <a:cxnSpLocks noChangeShapeType="1"/>
              <a:stCxn id="309282" idx="6"/>
              <a:endCxn id="309299" idx="1"/>
            </p:cNvCxnSpPr>
            <p:nvPr/>
          </p:nvCxnSpPr>
          <p:spPr bwMode="auto">
            <a:xfrm flipV="1">
              <a:off x="4631" y="3633"/>
              <a:ext cx="784" cy="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04" name="Line 56">
              <a:extLst>
                <a:ext uri="{FF2B5EF4-FFF2-40B4-BE49-F238E27FC236}">
                  <a16:creationId xmlns:a16="http://schemas.microsoft.com/office/drawing/2014/main" id="{C918976C-1F60-45FC-A4B9-CBDCAD5C54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" y="3166"/>
              <a:ext cx="1" cy="28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5" name="Line 57">
              <a:extLst>
                <a:ext uri="{FF2B5EF4-FFF2-40B4-BE49-F238E27FC236}">
                  <a16:creationId xmlns:a16="http://schemas.microsoft.com/office/drawing/2014/main" id="{D239BA16-24FA-47DA-9D6F-4E6124F0F7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05" y="3077"/>
              <a:ext cx="1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6" name="Line 58">
              <a:extLst>
                <a:ext uri="{FF2B5EF4-FFF2-40B4-BE49-F238E27FC236}">
                  <a16:creationId xmlns:a16="http://schemas.microsoft.com/office/drawing/2014/main" id="{14513CD6-C307-453E-BE63-07EF58A08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493"/>
              <a:ext cx="843" cy="6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7" name="Line 59">
              <a:extLst>
                <a:ext uri="{FF2B5EF4-FFF2-40B4-BE49-F238E27FC236}">
                  <a16:creationId xmlns:a16="http://schemas.microsoft.com/office/drawing/2014/main" id="{62CE4BD6-6B95-492A-A8F7-8D3942CAD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6" y="2930"/>
              <a:ext cx="843" cy="29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8" name="Line 60">
              <a:extLst>
                <a:ext uri="{FF2B5EF4-FFF2-40B4-BE49-F238E27FC236}">
                  <a16:creationId xmlns:a16="http://schemas.microsoft.com/office/drawing/2014/main" id="{17509D79-80B2-425D-BA78-BBF683ED7B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16" y="3283"/>
              <a:ext cx="843" cy="35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9309" name="Rectangle 61">
              <a:extLst>
                <a:ext uri="{FF2B5EF4-FFF2-40B4-BE49-F238E27FC236}">
                  <a16:creationId xmlns:a16="http://schemas.microsoft.com/office/drawing/2014/main" id="{9269E5C0-9D1F-4916-A51A-7CED79D1A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763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 dirty="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Part 3</a:t>
              </a:r>
            </a:p>
          </p:txBody>
        </p:sp>
        <p:cxnSp>
          <p:nvCxnSpPr>
            <p:cNvPr id="309310" name="AutoShape 62">
              <a:extLst>
                <a:ext uri="{FF2B5EF4-FFF2-40B4-BE49-F238E27FC236}">
                  <a16:creationId xmlns:a16="http://schemas.microsoft.com/office/drawing/2014/main" id="{64CA5554-F62F-4079-9553-0CD3952EC229}"/>
                </a:ext>
              </a:extLst>
            </p:cNvPr>
            <p:cNvCxnSpPr>
              <a:cxnSpLocks noChangeShapeType="1"/>
              <a:stCxn id="309309" idx="3"/>
              <a:endCxn id="309255" idx="2"/>
            </p:cNvCxnSpPr>
            <p:nvPr/>
          </p:nvCxnSpPr>
          <p:spPr bwMode="auto">
            <a:xfrm flipV="1">
              <a:off x="1032" y="2493"/>
              <a:ext cx="579" cy="3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11" name="Rectangle 63">
              <a:extLst>
                <a:ext uri="{FF2B5EF4-FFF2-40B4-BE49-F238E27FC236}">
                  <a16:creationId xmlns:a16="http://schemas.microsoft.com/office/drawing/2014/main" id="{2A767D47-51BC-45FC-BBF1-890129A9C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" y="2954"/>
              <a:ext cx="528" cy="192"/>
            </a:xfrm>
            <a:prstGeom prst="rect">
              <a:avLst/>
            </a:prstGeom>
            <a:solidFill>
              <a:srgbClr val="83CAFF">
                <a:alpha val="50000"/>
              </a:srgbClr>
            </a:solidFill>
            <a:ln w="936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 anchor="ctr"/>
            <a:lstStyle/>
            <a:p>
              <a:pPr algn="ctr"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  <a:ea typeface="ＭＳ Ｐゴシック" charset="0"/>
                  <a:cs typeface="ＭＳ Ｐゴシック" charset="0"/>
                </a:rPr>
                <a:t>Part 4</a:t>
              </a:r>
            </a:p>
          </p:txBody>
        </p:sp>
        <p:cxnSp>
          <p:nvCxnSpPr>
            <p:cNvPr id="309312" name="AutoShape 64">
              <a:extLst>
                <a:ext uri="{FF2B5EF4-FFF2-40B4-BE49-F238E27FC236}">
                  <a16:creationId xmlns:a16="http://schemas.microsoft.com/office/drawing/2014/main" id="{D715FF0B-A63E-4108-A308-0A2D0A94F459}"/>
                </a:ext>
              </a:extLst>
            </p:cNvPr>
            <p:cNvCxnSpPr>
              <a:cxnSpLocks noChangeShapeType="1"/>
              <a:stCxn id="309311" idx="3"/>
              <a:endCxn id="309257" idx="2"/>
            </p:cNvCxnSpPr>
            <p:nvPr/>
          </p:nvCxnSpPr>
          <p:spPr bwMode="auto">
            <a:xfrm>
              <a:off x="1032" y="3050"/>
              <a:ext cx="575" cy="59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cxnSp>
        <p:sp>
          <p:nvSpPr>
            <p:cNvPr id="309313" name="Text Box 65">
              <a:extLst>
                <a:ext uri="{FF2B5EF4-FFF2-40B4-BE49-F238E27FC236}">
                  <a16:creationId xmlns:a16="http://schemas.microsoft.com/office/drawing/2014/main" id="{A902FC9F-3395-4DDC-851F-38BB3F94BB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6" y="3941"/>
              <a:ext cx="1101" cy="5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  <a:tab pos="14478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Intermediate</a:t>
              </a:r>
            </a:p>
            <a:p>
              <a:pPr defTabSz="342900">
                <a:buSzPct val="100000"/>
                <a:tabLst>
                  <a:tab pos="542925" algn="l"/>
                  <a:tab pos="1085850" algn="l"/>
                </a:tabLst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</a:rPr>
                <a:t>files</a:t>
              </a:r>
            </a:p>
          </p:txBody>
        </p:sp>
        <p:sp>
          <p:nvSpPr>
            <p:cNvPr id="309314" name="Text Box 66">
              <a:extLst>
                <a:ext uri="{FF2B5EF4-FFF2-40B4-BE49-F238E27FC236}">
                  <a16:creationId xmlns:a16="http://schemas.microsoft.com/office/drawing/2014/main" id="{EBF8BD63-F903-4814-98F8-971BCF0D1C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0" y="1306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copy</a:t>
              </a:r>
            </a:p>
          </p:txBody>
        </p:sp>
        <p:sp>
          <p:nvSpPr>
            <p:cNvPr id="309315" name="Text Box 67">
              <a:extLst>
                <a:ext uri="{FF2B5EF4-FFF2-40B4-BE49-F238E27FC236}">
                  <a16:creationId xmlns:a16="http://schemas.microsoft.com/office/drawing/2014/main" id="{73FF36F4-068A-452D-9030-627465E5A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4" y="1284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copy</a:t>
              </a:r>
            </a:p>
          </p:txBody>
        </p:sp>
        <p:sp>
          <p:nvSpPr>
            <p:cNvPr id="309316" name="Text Box 68">
              <a:extLst>
                <a:ext uri="{FF2B5EF4-FFF2-40B4-BE49-F238E27FC236}">
                  <a16:creationId xmlns:a16="http://schemas.microsoft.com/office/drawing/2014/main" id="{1556D1FD-74E9-4675-A78D-5A0921983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4" y="1307"/>
              <a:ext cx="474" cy="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67500" tIns="35100" rIns="67500" bIns="35100">
              <a:spAutoFit/>
            </a:bodyPr>
            <a:lstStyle>
              <a:lvl1pPr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2pPr>
              <a:lvl3pPr marL="11430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3pPr>
              <a:lvl4pPr marL="16002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4pPr>
              <a:lvl5pPr marL="2057400" indent="-228600" defTabSz="457200"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723900" algn="l"/>
                </a:tabLst>
                <a:defRPr sz="1600">
                  <a:solidFill>
                    <a:schemeClr val="tx1"/>
                  </a:solidFill>
                  <a:latin typeface="Helvetica" charset="0"/>
                  <a:ea typeface="ＭＳ Ｐゴシック" charset="0"/>
                </a:defRPr>
              </a:lvl9pPr>
            </a:lstStyle>
            <a:p>
              <a:pPr defTabSz="342900" eaLnBrk="0" hangingPunct="0">
                <a:buSzPct val="100000"/>
                <a:tabLst>
                  <a:tab pos="542925" algn="l"/>
                </a:tabLst>
                <a:defRPr/>
              </a:pPr>
              <a:r>
                <a:rPr lang="en-US" sz="1050">
                  <a:solidFill>
                    <a:srgbClr val="000000"/>
                  </a:solidFill>
                  <a:latin typeface="Verdana" charset="0"/>
                </a:rPr>
                <a:t>copy</a:t>
              </a:r>
            </a:p>
          </p:txBody>
        </p:sp>
        <p:sp>
          <p:nvSpPr>
            <p:cNvPr id="309317" name="Line 69">
              <a:extLst>
                <a:ext uri="{FF2B5EF4-FFF2-40B4-BE49-F238E27FC236}">
                  <a16:creationId xmlns:a16="http://schemas.microsoft.com/office/drawing/2014/main" id="{5AD6242A-D067-447C-9394-598D31449B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1" y="3077"/>
              <a:ext cx="1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defTabSz="685800" eaLnBrk="0" hangingPunct="0">
                <a:defRPr/>
              </a:pPr>
              <a:endParaRPr lang="en-US" sz="900">
                <a:solidFill>
                  <a:srgbClr val="000000"/>
                </a:solidFill>
                <a:latin typeface="Helvetica" charset="0"/>
                <a:ea typeface="ＭＳ Ｐゴシック" charset="0"/>
                <a:cs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">
            <a:extLst>
              <a:ext uri="{FF2B5EF4-FFF2-40B4-BE49-F238E27FC236}">
                <a16:creationId xmlns:a16="http://schemas.microsoft.com/office/drawing/2014/main" id="{784C2342-864F-418C-89B7-FBA7E6B7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 Reduce vs. Databases</a:t>
            </a:r>
          </a:p>
        </p:txBody>
      </p:sp>
      <p:sp>
        <p:nvSpPr>
          <p:cNvPr id="35842" name="Rectangle 5">
            <a:extLst>
              <a:ext uri="{FF2B5EF4-FFF2-40B4-BE49-F238E27FC236}">
                <a16:creationId xmlns:a16="http://schemas.microsoft.com/office/drawing/2014/main" id="{D73CCCE9-1578-425D-9DA8-ACB62BDD1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2" y="826873"/>
            <a:ext cx="5672915" cy="2402102"/>
          </a:xfrm>
        </p:spPr>
        <p:txBody>
          <a:bodyPr/>
          <a:lstStyle/>
          <a:p>
            <a:r>
              <a:rPr lang="en-US" altLang="en-US" dirty="0"/>
              <a:t>Map Reduce widely used for parallel processing</a:t>
            </a:r>
          </a:p>
          <a:p>
            <a:pPr lvl="1"/>
            <a:r>
              <a:rPr lang="en-US" altLang="en-US" dirty="0"/>
              <a:t>Google, Yahoo, and 100</a:t>
            </a:r>
            <a:r>
              <a:rPr lang="ja-JP" altLang="en-US" dirty="0"/>
              <a:t>’</a:t>
            </a:r>
            <a:r>
              <a:rPr lang="en-US" altLang="ja-JP" dirty="0"/>
              <a:t>s of other companies</a:t>
            </a:r>
          </a:p>
          <a:p>
            <a:pPr lvl="1"/>
            <a:r>
              <a:rPr lang="en-US" altLang="en-US" dirty="0"/>
              <a:t>Example uses: compute PageRank, build keyword indices, do data analysis of web click logs, ….</a:t>
            </a:r>
          </a:p>
          <a:p>
            <a:pPr lvl="1"/>
            <a:r>
              <a:rPr lang="en-IN" altLang="en-US" dirty="0"/>
              <a:t>A</a:t>
            </a:r>
            <a:r>
              <a:rPr lang="en-US" altLang="en-US" dirty="0" err="1"/>
              <a:t>llows</a:t>
            </a:r>
            <a:r>
              <a:rPr lang="en-US" altLang="en-US" dirty="0"/>
              <a:t> procedural code in map and reduce functions</a:t>
            </a:r>
          </a:p>
          <a:p>
            <a:pPr lvl="1"/>
            <a:r>
              <a:rPr lang="en-US" altLang="en-US" dirty="0"/>
              <a:t>Allows data of any type</a:t>
            </a:r>
          </a:p>
          <a:p>
            <a:r>
              <a:rPr lang="en-US" altLang="en-US" dirty="0"/>
              <a:t>Many real-world uses of MapReduce cannot be expressed in SQL</a:t>
            </a:r>
          </a:p>
          <a:p>
            <a:r>
              <a:rPr lang="en-US" altLang="en-US" dirty="0"/>
              <a:t>But many computations are much easier to express in SQL</a:t>
            </a:r>
          </a:p>
          <a:p>
            <a:pPr lvl="1"/>
            <a:r>
              <a:rPr lang="en-US" altLang="en-US" dirty="0"/>
              <a:t>Map Reduce is cumbersome for writing simple queries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>
            <a:extLst>
              <a:ext uri="{FF2B5EF4-FFF2-40B4-BE49-F238E27FC236}">
                <a16:creationId xmlns:a16="http://schemas.microsoft.com/office/drawing/2014/main" id="{A2842020-8F3B-45D7-B947-3C49DFF27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Map Reduce vs.  Databases (Cont.)</a:t>
            </a:r>
          </a:p>
        </p:txBody>
      </p:sp>
      <p:sp>
        <p:nvSpPr>
          <p:cNvPr id="36866" name="Rectangle 7">
            <a:extLst>
              <a:ext uri="{FF2B5EF4-FFF2-40B4-BE49-F238E27FC236}">
                <a16:creationId xmlns:a16="http://schemas.microsoft.com/office/drawing/2014/main" id="{0F2BEA05-8F1F-4547-93E6-50109B83A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3" y="864973"/>
            <a:ext cx="5651921" cy="1821077"/>
          </a:xfrm>
        </p:spPr>
        <p:txBody>
          <a:bodyPr/>
          <a:lstStyle/>
          <a:p>
            <a:r>
              <a:rPr lang="en-US" altLang="en-US" dirty="0"/>
              <a:t>Relational operations (select, project, join, aggregation, etc.) can be expressed using Map Reduce</a:t>
            </a:r>
          </a:p>
          <a:p>
            <a:r>
              <a:rPr lang="en-US" altLang="en-US" dirty="0"/>
              <a:t>SQL queries can be translated into Map Reduce infrastructure for execution</a:t>
            </a:r>
          </a:p>
          <a:p>
            <a:pPr lvl="1"/>
            <a:r>
              <a:rPr lang="en-US" altLang="en-US" dirty="0"/>
              <a:t>Apache Hive SQL, Apache Pig Latin, Microsoft SCOPE</a:t>
            </a:r>
          </a:p>
          <a:p>
            <a:r>
              <a:rPr lang="en-US" altLang="en-US" dirty="0"/>
              <a:t>Current generation execution engines support not only Map Reduce, but also other algebraic operations such as joins, aggregation, etc. natively.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82B2BB-32B3-4233-9101-8F5F71E9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5CF109-81A1-4B52-838F-6FCF135BB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527035"/>
            <a:ext cx="7467600" cy="2287802"/>
          </a:xfrm>
        </p:spPr>
        <p:txBody>
          <a:bodyPr/>
          <a:lstStyle/>
          <a:p>
            <a:r>
              <a:rPr lang="en-US" altLang="en-US" sz="1600" dirty="0"/>
              <a:t>Current generation execution engines </a:t>
            </a:r>
          </a:p>
          <a:p>
            <a:pPr lvl="1"/>
            <a:r>
              <a:rPr lang="en-US" altLang="en-US" sz="1400" dirty="0"/>
              <a:t>Natively support algebraic operations such as joins, aggregation, etc. natively.</a:t>
            </a:r>
          </a:p>
          <a:p>
            <a:pPr lvl="1"/>
            <a:r>
              <a:rPr lang="en-US" altLang="en-US" sz="1400" dirty="0"/>
              <a:t>Allow users to create their </a:t>
            </a:r>
            <a:r>
              <a:rPr lang="en-US" altLang="en-US" sz="1400" dirty="0">
                <a:solidFill>
                  <a:srgbClr val="FF0000"/>
                </a:solidFill>
              </a:rPr>
              <a:t>own algebraic operators</a:t>
            </a:r>
          </a:p>
          <a:p>
            <a:pPr lvl="1"/>
            <a:r>
              <a:rPr lang="en-US" altLang="en-US" sz="1400" dirty="0"/>
              <a:t>Support trees of algebraic operators that can be executed on </a:t>
            </a:r>
            <a:r>
              <a:rPr lang="en-US" altLang="en-US" sz="1400" dirty="0">
                <a:solidFill>
                  <a:srgbClr val="FF0000"/>
                </a:solidFill>
              </a:rPr>
              <a:t>multiple nodes in parallel</a:t>
            </a:r>
          </a:p>
          <a:p>
            <a:r>
              <a:rPr lang="en-US" altLang="en-US" sz="1600" dirty="0"/>
              <a:t>E.g. Apache </a:t>
            </a:r>
            <a:r>
              <a:rPr lang="en-US" altLang="en-US" sz="1600" dirty="0" err="1"/>
              <a:t>Tez</a:t>
            </a:r>
            <a:r>
              <a:rPr lang="en-US" altLang="en-US" sz="1600" dirty="0"/>
              <a:t>, Spark</a:t>
            </a:r>
          </a:p>
          <a:p>
            <a:pPr lvl="1"/>
            <a:r>
              <a:rPr lang="en-US" altLang="en-US" sz="1400" dirty="0" err="1"/>
              <a:t>Tex</a:t>
            </a:r>
            <a:r>
              <a:rPr lang="en-US" altLang="en-US" sz="1400" dirty="0"/>
              <a:t> provides low level API; Hive on </a:t>
            </a:r>
            <a:r>
              <a:rPr lang="en-US" altLang="en-US" sz="1400" dirty="0" err="1"/>
              <a:t>Tez</a:t>
            </a:r>
            <a:r>
              <a:rPr lang="en-US" altLang="en-US" sz="1400" dirty="0"/>
              <a:t> compiles SQL to </a:t>
            </a:r>
            <a:r>
              <a:rPr lang="en-US" altLang="en-US" sz="1400" dirty="0" err="1"/>
              <a:t>Tez</a:t>
            </a:r>
            <a:endParaRPr lang="en-US" altLang="en-US" sz="1400" dirty="0"/>
          </a:p>
          <a:p>
            <a:pPr lvl="1"/>
            <a:r>
              <a:rPr lang="en-IN" sz="1400" dirty="0"/>
              <a:t>Spark provides more user-friendly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61D58-A741-7C43-80FA-97B72D853328}"/>
              </a:ext>
            </a:extLst>
          </p:cNvPr>
          <p:cNvSpPr txBox="1"/>
          <p:nvPr/>
        </p:nvSpPr>
        <p:spPr>
          <a:xfrm>
            <a:off x="140820" y="2647950"/>
            <a:ext cx="86931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In the relational model,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The are relations.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A </a:t>
            </a:r>
            <a:r>
              <a:rPr lang="en-US" sz="1400" u="sng" dirty="0">
                <a:solidFill>
                  <a:srgbClr val="FF0000"/>
                </a:solidFill>
              </a:rPr>
              <a:t>fixed</a:t>
            </a:r>
            <a:r>
              <a:rPr lang="en-US" sz="1400" dirty="0">
                <a:solidFill>
                  <a:srgbClr val="FF0000"/>
                </a:solidFill>
              </a:rPr>
              <a:t> set of operators that produce relations from relations (closed).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Are </a:t>
            </a:r>
            <a:r>
              <a:rPr lang="en-US" sz="1400" u="sng" dirty="0">
                <a:solidFill>
                  <a:srgbClr val="FF0000"/>
                </a:solidFill>
              </a:rPr>
              <a:t>declarative</a:t>
            </a:r>
            <a:r>
              <a:rPr lang="en-US" sz="1400" dirty="0">
                <a:solidFill>
                  <a:srgbClr val="FF0000"/>
                </a:solidFill>
              </a:rPr>
              <a:t> languages and compute the execution graph/plan.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The Spark/... ... engines: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Enable programmers to develop and add new operators.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Operators convert reliable distributed datasets/data frames to new RDDs/data frames.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Data engineer explicitly defines the execution graph (data flow).</a:t>
            </a:r>
          </a:p>
        </p:txBody>
      </p:sp>
    </p:spTree>
    <p:extLst>
      <p:ext uri="{BB962C8B-B14F-4D97-AF65-F5344CB8AC3E}">
        <p14:creationId xmlns:p14="http://schemas.microsoft.com/office/powerpoint/2010/main" val="54960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A3056D-D7C4-5303-0FB2-0793CAEA5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Finalizing the semester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Final exam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Homework 4 and project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Recitation/OHs schedule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200" dirty="0"/>
              <a:t>A brief overview of scalability and availability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”Big Data:”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Big Data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Data Engineering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A little bit of Data Analytics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2000" dirty="0"/>
              <a:t>Some examples from HWs 3b and 4b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2400" dirty="0"/>
              <a:t>Conclusions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FCF7E5-F44E-625E-B047-0AFC82F6D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38641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34413"/>
            <a:ext cx="8080577" cy="407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67261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0352"/>
            <a:ext cx="8279946" cy="387798"/>
          </a:xfrm>
        </p:spPr>
        <p:txBody>
          <a:bodyPr/>
          <a:lstStyle/>
          <a:p>
            <a:r>
              <a:rPr lang="en-US" sz="2000" dirty="0"/>
              <a:t>Spark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C8151-FE62-FA4E-8D39-645EE3726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8080577" cy="407467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4C00372-2DEB-2F4C-A7E5-2EE1559BC736}"/>
              </a:ext>
            </a:extLst>
          </p:cNvPr>
          <p:cNvSpPr/>
          <p:nvPr/>
        </p:nvSpPr>
        <p:spPr>
          <a:xfrm>
            <a:off x="278946" y="666750"/>
            <a:ext cx="8229600" cy="376725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39999-0574-6543-9472-CB4D333C1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21" y="819150"/>
            <a:ext cx="3711967" cy="244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00CF-CABB-CA4A-9D05-4BB55A937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34362"/>
            <a:ext cx="3504894" cy="3105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19D8-9C63-594C-849B-2DE11557D52B}"/>
              </a:ext>
            </a:extLst>
          </p:cNvPr>
          <p:cNvSpPr txBox="1"/>
          <p:nvPr/>
        </p:nvSpPr>
        <p:spPr>
          <a:xfrm>
            <a:off x="317781" y="3343500"/>
            <a:ext cx="4098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Conceptually similar to query evaluation graph, but 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explicitly define the graph.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You can develop your own operators.</a:t>
            </a:r>
          </a:p>
        </p:txBody>
      </p:sp>
    </p:spTree>
    <p:extLst>
      <p:ext uri="{BB962C8B-B14F-4D97-AF65-F5344CB8AC3E}">
        <p14:creationId xmlns:p14="http://schemas.microsoft.com/office/powerpoint/2010/main" val="667682277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5408-5713-4F82-BE0B-89FEFEF6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in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77118-77FB-40EF-B954-76BA83B01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70" y="826873"/>
            <a:ext cx="8742829" cy="3068852"/>
          </a:xfrm>
        </p:spPr>
        <p:txBody>
          <a:bodyPr/>
          <a:lstStyle/>
          <a:p>
            <a:r>
              <a:rPr lang="en-IN" sz="1800" b="1" dirty="0">
                <a:solidFill>
                  <a:srgbClr val="002060"/>
                </a:solidFill>
              </a:rPr>
              <a:t>Resilient Distributed Dataset </a:t>
            </a:r>
            <a:r>
              <a:rPr lang="en-IN" sz="1800" dirty="0"/>
              <a:t>(</a:t>
            </a:r>
            <a:r>
              <a:rPr lang="en-IN" sz="1800" b="1" dirty="0">
                <a:solidFill>
                  <a:srgbClr val="002060"/>
                </a:solidFill>
              </a:rPr>
              <a:t>RDD</a:t>
            </a:r>
            <a:r>
              <a:rPr lang="en-IN" sz="1800" dirty="0"/>
              <a:t>) abstraction</a:t>
            </a:r>
          </a:p>
          <a:p>
            <a:pPr lvl="1"/>
            <a:r>
              <a:rPr lang="en-IN" sz="1600" dirty="0"/>
              <a:t>Collection of records that can be stored across multiple machines</a:t>
            </a:r>
          </a:p>
          <a:p>
            <a:r>
              <a:rPr lang="en-IN" sz="1800" dirty="0"/>
              <a:t>RDDs can be created by applying algebraic operations on other RDDs</a:t>
            </a:r>
          </a:p>
          <a:p>
            <a:r>
              <a:rPr lang="en-IN" sz="1800" dirty="0"/>
              <a:t>RDDs can be lazily computed when needed</a:t>
            </a:r>
          </a:p>
          <a:p>
            <a:r>
              <a:rPr lang="en-IN" sz="1800" dirty="0"/>
              <a:t>Spark programs can be written in Java/Scala/R</a:t>
            </a:r>
          </a:p>
          <a:p>
            <a:pPr lvl="1"/>
            <a:r>
              <a:rPr lang="en-IN" sz="1600" dirty="0"/>
              <a:t>Our examples are in Java</a:t>
            </a:r>
          </a:p>
          <a:p>
            <a:r>
              <a:rPr lang="en-IN" sz="1800" dirty="0"/>
              <a:t>Spark makes use of Java 8 Lambda expressions; the code</a:t>
            </a:r>
          </a:p>
          <a:p>
            <a:pPr marL="385763" lvl="1" indent="0">
              <a:buNone/>
            </a:pPr>
            <a:r>
              <a:rPr lang="en-US" sz="1600" dirty="0"/>
              <a:t>  s - </a:t>
            </a:r>
            <a:r>
              <a:rPr lang="en-US" sz="1600" i="1" dirty="0"/>
              <a:t>&gt; </a:t>
            </a:r>
            <a:r>
              <a:rPr lang="en-US" sz="1600" dirty="0" err="1"/>
              <a:t>Arrays.asList</a:t>
            </a:r>
            <a:r>
              <a:rPr lang="en-US" sz="1600" dirty="0"/>
              <a:t>(</a:t>
            </a:r>
            <a:r>
              <a:rPr lang="en-US" sz="1600" dirty="0" err="1"/>
              <a:t>s.split</a:t>
            </a:r>
            <a:r>
              <a:rPr lang="en-US" sz="1600" dirty="0"/>
              <a:t>(" ")).iterator() </a:t>
            </a:r>
          </a:p>
          <a:p>
            <a:pPr marL="385763" lvl="1" indent="0">
              <a:buNone/>
            </a:pPr>
            <a:r>
              <a:rPr lang="en-US" sz="1600" dirty="0"/>
              <a:t>defines unnamed function that takes argument s and executes the expression </a:t>
            </a:r>
            <a:r>
              <a:rPr lang="en-US" sz="1600" dirty="0" err="1"/>
              <a:t>Arrays.asList</a:t>
            </a:r>
            <a:r>
              <a:rPr lang="en-US" sz="1600" dirty="0"/>
              <a:t>(</a:t>
            </a:r>
            <a:r>
              <a:rPr lang="en-US" sz="1600" dirty="0" err="1"/>
              <a:t>s.split</a:t>
            </a:r>
            <a:r>
              <a:rPr lang="en-US" sz="1600" dirty="0"/>
              <a:t>(" ")).iterator()  on the argument</a:t>
            </a:r>
          </a:p>
          <a:p>
            <a:pPr marL="300038"/>
            <a:r>
              <a:rPr lang="en-US" sz="1800" dirty="0"/>
              <a:t>Lambda functions are particularly convenient as arguments to map, reduce and other functions </a:t>
            </a:r>
            <a:br>
              <a:rPr lang="en-US" sz="1800" dirty="0"/>
            </a:b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4171661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Spark/</a:t>
            </a:r>
            <a:r>
              <a:rPr lang="en-US" dirty="0" err="1"/>
              <a:t>PySpark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AFD5FD-C22F-DD47-BB0A-431E2D69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7" y="577077"/>
            <a:ext cx="4546146" cy="1789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34E325-24D9-6748-AAC8-E886AD62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77077"/>
            <a:ext cx="4132863" cy="1789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61FD07-85CB-0C42-B873-CAE2AE6AF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186" y="2564324"/>
            <a:ext cx="4724400" cy="195111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F668CB-7F4B-8642-BF87-7DBAF0D7CF71}"/>
              </a:ext>
            </a:extLst>
          </p:cNvPr>
          <p:cNvSpPr/>
          <p:nvPr/>
        </p:nvSpPr>
        <p:spPr>
          <a:xfrm>
            <a:off x="200186" y="4446678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/>
              <a:t>https://</a:t>
            </a:r>
            <a:r>
              <a:rPr lang="en-US" sz="900" b="1" dirty="0" err="1"/>
              <a:t>www.analyticsvidhya.com</a:t>
            </a:r>
            <a:r>
              <a:rPr lang="en-US" sz="900" b="1" dirty="0"/>
              <a:t>/blog/2016/10/spark-</a:t>
            </a:r>
            <a:r>
              <a:rPr lang="en-US" sz="900" b="1" dirty="0" err="1"/>
              <a:t>dataframe</a:t>
            </a:r>
            <a:r>
              <a:rPr lang="en-US" sz="900" b="1" dirty="0"/>
              <a:t>-and-operations/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A1A7AE-3135-BF49-9CA9-A20867C22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2432639"/>
            <a:ext cx="3200675" cy="21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76842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Glue Supports Spark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DB4C8-6E66-2F42-9518-0454E5B9B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52550"/>
            <a:ext cx="7246666" cy="3200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8B1978-325A-2A40-ADD3-F65530AB5D61}"/>
              </a:ext>
            </a:extLst>
          </p:cNvPr>
          <p:cNvSpPr/>
          <p:nvPr/>
        </p:nvSpPr>
        <p:spPr>
          <a:xfrm>
            <a:off x="533400" y="42922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32F3E"/>
                </a:solidFill>
                <a:latin typeface="AmazonEmber"/>
              </a:rPr>
              <a:t>AWS Glue</a:t>
            </a:r>
            <a:r>
              <a:rPr lang="en-US" sz="1600" dirty="0">
                <a:solidFill>
                  <a:srgbClr val="232F3E"/>
                </a:solidFill>
                <a:latin typeface="AmazonEmber"/>
              </a:rPr>
              <a:t> is a serverless data preparation service that makes it easy for data engineers, extract, transform, and load (ETL) developers, data analysts, and data scientists to extract, clean, enrich, normalize, and load data.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6351082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000" dirty="0"/>
              <a:t>Crawlers/Classifiers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771A0-3BB4-E348-AA08-72AE76DBA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971550"/>
            <a:ext cx="5812929" cy="3428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6E33D-E266-7D4C-B442-A5B59C59A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01918"/>
            <a:ext cx="5715000" cy="9815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552B1-B29F-D745-A7D1-B9CA1ED6E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64" y="3105150"/>
            <a:ext cx="5523380" cy="89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2166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5FF1A-A1DD-0149-B802-E107AE96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42950"/>
            <a:ext cx="8915400" cy="33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5759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Transforms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0E92A6-FC28-7B4C-92EC-1E3562D24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5" y="575818"/>
            <a:ext cx="8610600" cy="399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59078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9F43-A76F-7840-834A-5885A23F2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Tools </a:t>
            </a:r>
            <a:r>
              <a:rPr lang="en-US" sz="1600" dirty="0"/>
              <a:t>(There are similar tools for SQL, ETL, ... ...)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42E13-AA5C-B84D-8105-7612ECB1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556899"/>
            <a:ext cx="8763000" cy="40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54071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9D70F7-525F-0A48-865F-67B9FE4E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Consider the IMDB dataset. We should convert (other conversion needed)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E0E166-9279-2F4F-91AE-7CB381D0A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78337-9E78-C84E-AC32-EE4B9AF39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84" y="1200150"/>
            <a:ext cx="6477000" cy="12965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A3345-4F7D-054B-A648-97FB951A4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70" y="3070593"/>
            <a:ext cx="23495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E683BE-CE96-954C-AA96-D4CAC5F3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2876550"/>
            <a:ext cx="1705595" cy="175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06A9D-DD8D-7043-A5B3-D26E24D91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1920" y="3025610"/>
            <a:ext cx="1520160" cy="1600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14EFC7-D56C-D391-553C-AD8174891E2F}"/>
              </a:ext>
            </a:extLst>
          </p:cNvPr>
          <p:cNvSpPr txBox="1"/>
          <p:nvPr/>
        </p:nvSpPr>
        <p:spPr>
          <a:xfrm>
            <a:off x="2667000" y="2424463"/>
            <a:ext cx="3955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did some operators for this example</a:t>
            </a:r>
            <a:br>
              <a:rPr lang="en-US" dirty="0"/>
            </a:br>
            <a:r>
              <a:rPr lang="en-US" dirty="0"/>
              <a:t>in homework, and I did in class.</a:t>
            </a:r>
          </a:p>
        </p:txBody>
      </p:sp>
    </p:spTree>
    <p:extLst>
      <p:ext uri="{BB962C8B-B14F-4D97-AF65-F5344CB8AC3E}">
        <p14:creationId xmlns:p14="http://schemas.microsoft.com/office/powerpoint/2010/main" val="110150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F2B8E-29F3-8E2A-9292-2DEC8DBBC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Finalizing the Semester</a:t>
            </a:r>
          </a:p>
        </p:txBody>
      </p:sp>
    </p:spTree>
    <p:extLst>
      <p:ext uri="{BB962C8B-B14F-4D97-AF65-F5344CB8AC3E}">
        <p14:creationId xmlns:p14="http://schemas.microsoft.com/office/powerpoint/2010/main" val="1562303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E2CBA-1C87-8048-8B31-3393054C3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019550"/>
            <a:ext cx="8839200" cy="609600"/>
          </a:xfrm>
        </p:spPr>
        <p:txBody>
          <a:bodyPr/>
          <a:lstStyle/>
          <a:p>
            <a:r>
              <a:rPr lang="en-US" sz="1400" dirty="0"/>
              <a:t>Input is a dataset and column ID</a:t>
            </a:r>
          </a:p>
          <a:p>
            <a:r>
              <a:rPr lang="en-US" sz="1400" dirty="0"/>
              <a:t>Output is three datasets: dataset with column removed, table of distinct column values, associative entity.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43E705-91C4-F941-AA63-50524BA67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Algebraic Operator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6A2B7-CD97-E84E-91FB-AC43D74E4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14350"/>
            <a:ext cx="7989046" cy="35714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63E95-A268-A941-9EEE-50E00D95E648}"/>
              </a:ext>
            </a:extLst>
          </p:cNvPr>
          <p:cNvSpPr txBox="1"/>
          <p:nvPr/>
        </p:nvSpPr>
        <p:spPr>
          <a:xfrm>
            <a:off x="152400" y="2647950"/>
            <a:ext cx="19202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Parallelism level is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3 simultaneous services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at each stage.</a:t>
            </a:r>
          </a:p>
        </p:txBody>
      </p:sp>
    </p:spTree>
    <p:extLst>
      <p:ext uri="{BB962C8B-B14F-4D97-AF65-F5344CB8AC3E}">
        <p14:creationId xmlns:p14="http://schemas.microsoft.com/office/powerpoint/2010/main" val="4248949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4">
            <a:extLst>
              <a:ext uri="{FF2B5EF4-FFF2-40B4-BE49-F238E27FC236}">
                <a16:creationId xmlns:a16="http://schemas.microsoft.com/office/drawing/2014/main" id="{784C2342-864F-418C-89B7-FBA7E6B7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 Reduce vs. Databases</a:t>
            </a:r>
          </a:p>
        </p:txBody>
      </p:sp>
      <p:sp>
        <p:nvSpPr>
          <p:cNvPr id="35842" name="Rectangle 5">
            <a:extLst>
              <a:ext uri="{FF2B5EF4-FFF2-40B4-BE49-F238E27FC236}">
                <a16:creationId xmlns:a16="http://schemas.microsoft.com/office/drawing/2014/main" id="{D73CCCE9-1578-425D-9DA8-ACB62BDD13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2" y="826873"/>
            <a:ext cx="5672915" cy="2402102"/>
          </a:xfrm>
        </p:spPr>
        <p:txBody>
          <a:bodyPr/>
          <a:lstStyle/>
          <a:p>
            <a:r>
              <a:rPr lang="en-US" altLang="en-US" dirty="0"/>
              <a:t>Map Reduce widely used for parallel processing</a:t>
            </a:r>
          </a:p>
          <a:p>
            <a:pPr lvl="1"/>
            <a:r>
              <a:rPr lang="en-US" altLang="en-US" dirty="0"/>
              <a:t>Google, Yahoo, and 100</a:t>
            </a:r>
            <a:r>
              <a:rPr lang="ja-JP" altLang="en-US" dirty="0"/>
              <a:t>’</a:t>
            </a:r>
            <a:r>
              <a:rPr lang="en-US" altLang="ja-JP" dirty="0"/>
              <a:t>s of other companies</a:t>
            </a:r>
          </a:p>
          <a:p>
            <a:pPr lvl="1"/>
            <a:r>
              <a:rPr lang="en-US" altLang="en-US" dirty="0"/>
              <a:t>Example uses: compute PageRank, build keyword indices, do data analysis of web click logs, ….</a:t>
            </a:r>
          </a:p>
          <a:p>
            <a:pPr lvl="1"/>
            <a:r>
              <a:rPr lang="en-IN" altLang="en-US" dirty="0"/>
              <a:t>A</a:t>
            </a:r>
            <a:r>
              <a:rPr lang="en-US" altLang="en-US" dirty="0" err="1"/>
              <a:t>llows</a:t>
            </a:r>
            <a:r>
              <a:rPr lang="en-US" altLang="en-US" dirty="0"/>
              <a:t> procedural code in map and reduce functions</a:t>
            </a:r>
          </a:p>
          <a:p>
            <a:pPr lvl="1"/>
            <a:r>
              <a:rPr lang="en-US" altLang="en-US" dirty="0"/>
              <a:t>Allows data of any type</a:t>
            </a:r>
          </a:p>
          <a:p>
            <a:r>
              <a:rPr lang="en-US" altLang="en-US" dirty="0"/>
              <a:t>Many real-world uses of MapReduce cannot be expressed in SQL</a:t>
            </a:r>
          </a:p>
          <a:p>
            <a:r>
              <a:rPr lang="en-US" altLang="en-US" dirty="0"/>
              <a:t>But many computations are much easier to express in SQL</a:t>
            </a:r>
          </a:p>
          <a:p>
            <a:pPr lvl="1"/>
            <a:r>
              <a:rPr lang="en-US" altLang="en-US" dirty="0"/>
              <a:t>Map Reduce is cumbersome for writing simple queries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6">
            <a:extLst>
              <a:ext uri="{FF2B5EF4-FFF2-40B4-BE49-F238E27FC236}">
                <a16:creationId xmlns:a16="http://schemas.microsoft.com/office/drawing/2014/main" id="{A2842020-8F3B-45D7-B947-3C49DFF27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ffectLst/>
              </a:rPr>
              <a:t>Map Reduce vs.  Databases (Cont.)</a:t>
            </a:r>
          </a:p>
        </p:txBody>
      </p:sp>
      <p:sp>
        <p:nvSpPr>
          <p:cNvPr id="36866" name="Rectangle 7">
            <a:extLst>
              <a:ext uri="{FF2B5EF4-FFF2-40B4-BE49-F238E27FC236}">
                <a16:creationId xmlns:a16="http://schemas.microsoft.com/office/drawing/2014/main" id="{0F2BEA05-8F1F-4547-93E6-50109B83AA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19263" y="864973"/>
            <a:ext cx="5651921" cy="1821077"/>
          </a:xfrm>
        </p:spPr>
        <p:txBody>
          <a:bodyPr/>
          <a:lstStyle/>
          <a:p>
            <a:r>
              <a:rPr lang="en-US" altLang="en-US" dirty="0"/>
              <a:t>Relational operations (select, project, join, aggregation, etc.) can be expressed using Map Reduce</a:t>
            </a:r>
          </a:p>
          <a:p>
            <a:r>
              <a:rPr lang="en-US" altLang="en-US" dirty="0"/>
              <a:t>SQL queries can be translated into Map Reduce infrastructure for execution</a:t>
            </a:r>
          </a:p>
          <a:p>
            <a:pPr lvl="1"/>
            <a:r>
              <a:rPr lang="en-US" altLang="en-US" dirty="0"/>
              <a:t>Apache Hive SQL, Apache Pig Latin, Microsoft SCOPE</a:t>
            </a:r>
          </a:p>
          <a:p>
            <a:r>
              <a:rPr lang="en-US" altLang="en-US" dirty="0"/>
              <a:t>Current generation execution engines support not only Map Reduce, but also other algebraic operations such as joins, aggregation, etc. natively.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889BF-1724-4823-909A-6E29CD2FB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0" y="1854654"/>
            <a:ext cx="4629150" cy="907597"/>
          </a:xfrm>
        </p:spPr>
        <p:txBody>
          <a:bodyPr/>
          <a:lstStyle/>
          <a:p>
            <a:r>
              <a:rPr lang="en-IN" sz="2400" dirty="0"/>
              <a:t>Streaming</a:t>
            </a:r>
            <a:r>
              <a:rPr lang="en-IN" dirty="0"/>
              <a:t> </a:t>
            </a:r>
            <a:r>
              <a:rPr lang="en-IN" sz="24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390987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CC0B58-8F94-4ACF-8F12-5F54EA0A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Streaming Data and Applications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954C7-FA83-4F08-9941-DEC0FEDAF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7905" cy="305932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Streaming data </a:t>
            </a:r>
            <a:r>
              <a:rPr lang="en-IN" dirty="0"/>
              <a:t>refers to data that arrives in a continuous fashion</a:t>
            </a:r>
          </a:p>
          <a:p>
            <a:pPr lvl="1"/>
            <a:r>
              <a:rPr lang="en-IN" dirty="0"/>
              <a:t>Contrast to </a:t>
            </a:r>
            <a:r>
              <a:rPr lang="en-IN" b="1" dirty="0">
                <a:solidFill>
                  <a:srgbClr val="002060"/>
                </a:solidFill>
              </a:rPr>
              <a:t>data-at-rest</a:t>
            </a:r>
          </a:p>
          <a:p>
            <a:r>
              <a:rPr lang="en-IN" dirty="0"/>
              <a:t>Applications include:</a:t>
            </a:r>
          </a:p>
          <a:p>
            <a:pPr lvl="1"/>
            <a:r>
              <a:rPr lang="en-IN" dirty="0"/>
              <a:t>Stock market: stream of trades</a:t>
            </a:r>
          </a:p>
          <a:p>
            <a:pPr lvl="1"/>
            <a:r>
              <a:rPr lang="en-IN" dirty="0"/>
              <a:t>e-commerce site: purchases, searches</a:t>
            </a:r>
          </a:p>
          <a:p>
            <a:pPr lvl="1"/>
            <a:r>
              <a:rPr lang="en-IN" dirty="0"/>
              <a:t>Sensors: sensor readings</a:t>
            </a:r>
          </a:p>
          <a:p>
            <a:pPr lvl="2"/>
            <a:r>
              <a:rPr lang="en-IN" dirty="0"/>
              <a:t>Internet of things</a:t>
            </a:r>
          </a:p>
          <a:p>
            <a:pPr lvl="1"/>
            <a:r>
              <a:rPr lang="en-IN" dirty="0"/>
              <a:t>Network monitoring data</a:t>
            </a:r>
          </a:p>
          <a:p>
            <a:pPr lvl="1"/>
            <a:r>
              <a:rPr lang="en-IN" dirty="0"/>
              <a:t>Social media: tweets and posts can be viewed as a stream</a:t>
            </a:r>
          </a:p>
          <a:p>
            <a:r>
              <a:rPr lang="en-IN" dirty="0"/>
              <a:t>Queries on streams can be very useful</a:t>
            </a:r>
          </a:p>
          <a:p>
            <a:pPr lvl="1"/>
            <a:r>
              <a:rPr lang="en-IN" dirty="0"/>
              <a:t>Monitoring, alerts, automated triggering of actions</a:t>
            </a:r>
          </a:p>
        </p:txBody>
      </p:sp>
    </p:spTree>
    <p:extLst>
      <p:ext uri="{BB962C8B-B14F-4D97-AF65-F5344CB8AC3E}">
        <p14:creationId xmlns:p14="http://schemas.microsoft.com/office/powerpoint/2010/main" val="28223315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AA2F-45A8-46E4-B2F2-E27978FB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Streaming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224-51B2-4F7E-854F-0787307F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778" y="1188823"/>
            <a:ext cx="5561822" cy="292597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Windowing</a:t>
            </a:r>
            <a:r>
              <a:rPr lang="en-IN" dirty="0"/>
              <a:t>: Break up stream into windows, and queries are run on windows</a:t>
            </a:r>
          </a:p>
          <a:p>
            <a:pPr lvl="1"/>
            <a:r>
              <a:rPr lang="en-IN" dirty="0"/>
              <a:t>Stream query languages support window operations</a:t>
            </a:r>
          </a:p>
          <a:p>
            <a:pPr lvl="1"/>
            <a:r>
              <a:rPr lang="en-IN" dirty="0"/>
              <a:t>Windows may be based on time or tuples</a:t>
            </a:r>
          </a:p>
          <a:p>
            <a:pPr lvl="1"/>
            <a:r>
              <a:rPr lang="en-IN" dirty="0"/>
              <a:t>Must figure out when all tuples in a window have been seen</a:t>
            </a:r>
          </a:p>
          <a:p>
            <a:pPr lvl="2"/>
            <a:r>
              <a:rPr lang="en-IN" dirty="0"/>
              <a:t>Easy if stream totally ordered by timestamp</a:t>
            </a:r>
          </a:p>
          <a:p>
            <a:pPr lvl="2"/>
            <a:r>
              <a:rPr lang="en-IN" b="1" dirty="0">
                <a:solidFill>
                  <a:srgbClr val="002060"/>
                </a:solidFill>
              </a:rPr>
              <a:t>Punctuations</a:t>
            </a:r>
            <a:r>
              <a:rPr lang="en-IN" dirty="0"/>
              <a:t> specify that all future tuples have timestamp greater that some value</a:t>
            </a:r>
          </a:p>
          <a:p>
            <a:r>
              <a:rPr lang="en-IN" b="1" dirty="0">
                <a:solidFill>
                  <a:srgbClr val="002060"/>
                </a:solidFill>
              </a:rPr>
              <a:t>Continuous Queries</a:t>
            </a:r>
            <a:r>
              <a:rPr lang="en-IN" dirty="0"/>
              <a:t>: Queries written e.g. in SQL, output partial results based on stream seen so far;  query results updated continuously</a:t>
            </a:r>
          </a:p>
          <a:p>
            <a:pPr lvl="1"/>
            <a:r>
              <a:rPr lang="en-IN" dirty="0"/>
              <a:t>Have some applications, but can lead to flood of updates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9262" y="876300"/>
            <a:ext cx="3881438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hangingPunct="0"/>
            <a:r>
              <a:rPr lang="en-IN" sz="1275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Approaches to querying streams:</a:t>
            </a:r>
          </a:p>
        </p:txBody>
      </p:sp>
    </p:spTree>
    <p:extLst>
      <p:ext uri="{BB962C8B-B14F-4D97-AF65-F5344CB8AC3E}">
        <p14:creationId xmlns:p14="http://schemas.microsoft.com/office/powerpoint/2010/main" val="2648131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EAA2F-45A8-46E4-B2F2-E27978FB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Querying Streaming Data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88224-51B2-4F7E-854F-0787307F2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774" y="1160248"/>
            <a:ext cx="5507395" cy="2745002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Algebraic operators on streams</a:t>
            </a:r>
            <a:r>
              <a:rPr lang="en-IN" dirty="0"/>
              <a:t>:</a:t>
            </a:r>
          </a:p>
          <a:p>
            <a:pPr lvl="1"/>
            <a:r>
              <a:rPr lang="en-IN" dirty="0"/>
              <a:t>Each operator consumes tuples from a stream and outputs tuples</a:t>
            </a:r>
          </a:p>
          <a:p>
            <a:pPr lvl="1"/>
            <a:r>
              <a:rPr lang="en-IN" dirty="0"/>
              <a:t>Operators can be written e.g., in an imperative language</a:t>
            </a:r>
          </a:p>
          <a:p>
            <a:pPr lvl="1"/>
            <a:r>
              <a:rPr lang="en-IN" dirty="0"/>
              <a:t>Operator may maintain state</a:t>
            </a:r>
          </a:p>
          <a:p>
            <a:r>
              <a:rPr lang="en-IN" b="1" dirty="0">
                <a:solidFill>
                  <a:srgbClr val="002060"/>
                </a:solidFill>
              </a:rPr>
              <a:t>Pattern matching</a:t>
            </a:r>
            <a:r>
              <a:rPr lang="en-IN" dirty="0"/>
              <a:t>: </a:t>
            </a:r>
          </a:p>
          <a:p>
            <a:pPr lvl="1"/>
            <a:r>
              <a:rPr lang="en-IN" dirty="0"/>
              <a:t>Queries specify patterns, system detects occurrences of patterns and triggers actions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Complex Event Processing </a:t>
            </a:r>
            <a:r>
              <a:rPr lang="en-IN" dirty="0"/>
              <a:t>(</a:t>
            </a:r>
            <a:r>
              <a:rPr lang="en-IN" b="1" dirty="0">
                <a:solidFill>
                  <a:srgbClr val="002060"/>
                </a:solidFill>
              </a:rPr>
              <a:t>CEP</a:t>
            </a:r>
            <a:r>
              <a:rPr lang="en-IN" dirty="0"/>
              <a:t>) systems</a:t>
            </a:r>
          </a:p>
          <a:p>
            <a:pPr lvl="1"/>
            <a:r>
              <a:rPr lang="en-IN" dirty="0"/>
              <a:t>E.g., Microsoft </a:t>
            </a:r>
            <a:r>
              <a:rPr lang="en-IN" dirty="0" err="1"/>
              <a:t>StreamInsight</a:t>
            </a:r>
            <a:r>
              <a:rPr lang="en-IN" dirty="0"/>
              <a:t>, </a:t>
            </a:r>
            <a:r>
              <a:rPr lang="en-IN" dirty="0" err="1"/>
              <a:t>Flink</a:t>
            </a:r>
            <a:r>
              <a:rPr lang="en-IN" dirty="0"/>
              <a:t> CEP, Oracle Event Processing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19262" y="876300"/>
            <a:ext cx="4748213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0" hangingPunct="0"/>
            <a:r>
              <a:rPr lang="en-IN" sz="1275" dirty="0">
                <a:solidFill>
                  <a:srgbClr val="000000"/>
                </a:solidFill>
                <a:latin typeface="Helvetica" panose="020B0604020202020204" pitchFamily="34" charset="0"/>
                <a:ea typeface="MS PGothic" panose="020B0600070205080204" pitchFamily="34" charset="-128"/>
              </a:rPr>
              <a:t>Approaches to querying streams (Cont.):</a:t>
            </a:r>
          </a:p>
        </p:txBody>
      </p:sp>
    </p:spTree>
    <p:extLst>
      <p:ext uri="{BB962C8B-B14F-4D97-AF65-F5344CB8AC3E}">
        <p14:creationId xmlns:p14="http://schemas.microsoft.com/office/powerpoint/2010/main" val="74371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B4A9F-70C5-490F-8F05-9CEBB0804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Processing Architectures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B0C3-5F9E-45FB-B05D-A124CC578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64973"/>
            <a:ext cx="5609933" cy="1687727"/>
          </a:xfrm>
        </p:spPr>
        <p:txBody>
          <a:bodyPr/>
          <a:lstStyle/>
          <a:p>
            <a:r>
              <a:rPr lang="en-IN" dirty="0"/>
              <a:t>Many stream processing systems are purely in-memory, and do not persist data</a:t>
            </a:r>
          </a:p>
          <a:p>
            <a:r>
              <a:rPr lang="en-IN" b="1" dirty="0">
                <a:solidFill>
                  <a:srgbClr val="002060"/>
                </a:solidFill>
              </a:rPr>
              <a:t>Lambda architecture</a:t>
            </a:r>
            <a:r>
              <a:rPr lang="en-IN" dirty="0"/>
              <a:t>: split stream into two, one output goes to stream processing system and the other to a database for storage</a:t>
            </a:r>
          </a:p>
          <a:p>
            <a:pPr lvl="1"/>
            <a:r>
              <a:rPr lang="en-IN" dirty="0"/>
              <a:t>Easy to implement and widely used</a:t>
            </a:r>
          </a:p>
          <a:p>
            <a:pPr lvl="1"/>
            <a:r>
              <a:rPr lang="en-IN" dirty="0"/>
              <a:t>But often leads to duplication of querying effort, once on streaming system and once in database</a:t>
            </a:r>
          </a:p>
        </p:txBody>
      </p:sp>
    </p:spTree>
    <p:extLst>
      <p:ext uri="{BB962C8B-B14F-4D97-AF65-F5344CB8AC3E}">
        <p14:creationId xmlns:p14="http://schemas.microsoft.com/office/powerpoint/2010/main" val="1325528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DF1F-FA9C-437F-B8FF-75ACD55EF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Stream Extensions to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9EE6E-B8E5-4205-A5D9-87C6B861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602936" cy="2830727"/>
          </a:xfrm>
        </p:spPr>
        <p:txBody>
          <a:bodyPr/>
          <a:lstStyle/>
          <a:p>
            <a:r>
              <a:rPr lang="en-IN" dirty="0"/>
              <a:t>SQL Window functions described in Section 5.5.2</a:t>
            </a:r>
          </a:p>
          <a:p>
            <a:r>
              <a:rPr lang="en-IN" dirty="0"/>
              <a:t>Streaming systems often support more window types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Tumbling window</a:t>
            </a:r>
          </a:p>
          <a:p>
            <a:pPr lvl="2"/>
            <a:r>
              <a:rPr lang="en-IN" dirty="0"/>
              <a:t>E.g., hourly windows, windows don’t </a:t>
            </a:r>
            <a:r>
              <a:rPr lang="en-IN" dirty="0" err="1"/>
              <a:t>overlab</a:t>
            </a:r>
            <a:endParaRPr lang="en-IN" dirty="0"/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Hopping window</a:t>
            </a:r>
          </a:p>
          <a:p>
            <a:pPr lvl="2"/>
            <a:r>
              <a:rPr lang="en-IN" dirty="0"/>
              <a:t>E.g., hourly window computed every 20 minutes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Sliding window</a:t>
            </a:r>
          </a:p>
          <a:p>
            <a:pPr lvl="2"/>
            <a:r>
              <a:rPr lang="en-IN" dirty="0"/>
              <a:t>Window of specified size (based on timestamp interval or number of tuples) around each incoming tuple</a:t>
            </a:r>
          </a:p>
          <a:p>
            <a:pPr lvl="1"/>
            <a:r>
              <a:rPr lang="en-IN" b="1" dirty="0">
                <a:solidFill>
                  <a:srgbClr val="002060"/>
                </a:solidFill>
              </a:rPr>
              <a:t>Session window</a:t>
            </a:r>
          </a:p>
          <a:p>
            <a:pPr lvl="2"/>
            <a:r>
              <a:rPr lang="en-IN" dirty="0"/>
              <a:t>Groups tuples based on user sessions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6863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AE684-D851-49C6-BBC4-C93F400F3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Window Syntax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53104-2DEB-4DC2-B978-2823A89CE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49892" cy="3030752"/>
          </a:xfrm>
        </p:spPr>
        <p:txBody>
          <a:bodyPr/>
          <a:lstStyle/>
          <a:p>
            <a:r>
              <a:rPr lang="en-IN" dirty="0"/>
              <a:t>Windowing syntax varies widely by system</a:t>
            </a:r>
          </a:p>
          <a:p>
            <a:r>
              <a:rPr lang="en-IN" dirty="0"/>
              <a:t>E.g., in Azure Stream Analytics SQL:</a:t>
            </a:r>
            <a:endParaRPr lang="en-IN" sz="600" dirty="0"/>
          </a:p>
          <a:p>
            <a:pPr marL="0" indent="0">
              <a:buNone/>
            </a:pPr>
            <a:br>
              <a:rPr lang="en-IN" sz="600" dirty="0"/>
            </a:br>
            <a:r>
              <a:rPr lang="en-IN" dirty="0"/>
              <a:t>         </a:t>
            </a:r>
            <a:r>
              <a:rPr lang="en-US" b="1" dirty="0"/>
              <a:t>select </a:t>
            </a:r>
            <a:r>
              <a:rPr lang="en-US" i="1" dirty="0"/>
              <a:t>item</a:t>
            </a:r>
            <a:r>
              <a:rPr lang="en-US" dirty="0"/>
              <a:t>, </a:t>
            </a:r>
            <a:r>
              <a:rPr lang="en-US" i="1" dirty="0" err="1"/>
              <a:t>System.Timestamp</a:t>
            </a:r>
            <a:r>
              <a:rPr lang="en-US" i="1" dirty="0"/>
              <a:t> </a:t>
            </a:r>
            <a:r>
              <a:rPr lang="en-US" b="1" dirty="0"/>
              <a:t>as </a:t>
            </a:r>
            <a:r>
              <a:rPr lang="en-US" i="1" dirty="0"/>
              <a:t>window end</a:t>
            </a:r>
            <a:r>
              <a:rPr lang="en-US" dirty="0"/>
              <a:t>, </a:t>
            </a:r>
            <a:r>
              <a:rPr lang="en-US" b="1" dirty="0"/>
              <a:t>sum</a:t>
            </a:r>
            <a:r>
              <a:rPr lang="en-US" dirty="0"/>
              <a:t>(</a:t>
            </a:r>
            <a:r>
              <a:rPr lang="en-US" i="1" dirty="0"/>
              <a:t>amount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</a:t>
            </a:r>
            <a:r>
              <a:rPr lang="en-US" b="1" dirty="0"/>
              <a:t>from </a:t>
            </a:r>
            <a:r>
              <a:rPr lang="en-US" i="1" dirty="0"/>
              <a:t>order </a:t>
            </a:r>
            <a:r>
              <a:rPr lang="en-US" b="1" dirty="0"/>
              <a:t>timestamp by </a:t>
            </a:r>
            <a:r>
              <a:rPr lang="en-US" i="1" dirty="0"/>
              <a:t>datetime</a:t>
            </a:r>
            <a:br>
              <a:rPr lang="en-US" i="1" dirty="0"/>
            </a:br>
            <a:r>
              <a:rPr lang="en-US" i="1" dirty="0"/>
              <a:t>         </a:t>
            </a:r>
            <a:r>
              <a:rPr lang="en-US" b="1" dirty="0"/>
              <a:t>group by </a:t>
            </a:r>
            <a:r>
              <a:rPr lang="en-US" i="1" dirty="0" err="1"/>
              <a:t>itemid</a:t>
            </a:r>
            <a:r>
              <a:rPr lang="en-US" dirty="0"/>
              <a:t>, </a:t>
            </a:r>
            <a:r>
              <a:rPr lang="en-US" b="1" dirty="0" err="1"/>
              <a:t>tumblingwindow</a:t>
            </a:r>
            <a:r>
              <a:rPr lang="en-US" dirty="0"/>
              <a:t>(</a:t>
            </a:r>
            <a:r>
              <a:rPr lang="en-US" i="1" dirty="0"/>
              <a:t>hour</a:t>
            </a:r>
            <a:r>
              <a:rPr lang="en-US" dirty="0"/>
              <a:t>, 1)</a:t>
            </a:r>
            <a:endParaRPr lang="en-US" sz="600" dirty="0"/>
          </a:p>
          <a:p>
            <a:pPr marL="0" indent="0">
              <a:buNone/>
            </a:pPr>
            <a:r>
              <a:rPr lang="en-US" sz="600" dirty="0"/>
              <a:t>  </a:t>
            </a:r>
          </a:p>
          <a:p>
            <a:r>
              <a:rPr lang="en-US" dirty="0"/>
              <a:t>Aggregates are applied on windows</a:t>
            </a:r>
          </a:p>
          <a:p>
            <a:r>
              <a:rPr lang="en-US" dirty="0"/>
              <a:t>Result of windowing operation on a stream is a relation</a:t>
            </a:r>
          </a:p>
          <a:p>
            <a:r>
              <a:rPr lang="en-US" dirty="0"/>
              <a:t>Many systems support stream-relation joins</a:t>
            </a:r>
          </a:p>
          <a:p>
            <a:r>
              <a:rPr lang="en-US" dirty="0"/>
              <a:t>Stream-stream joins often require join conditions to specify bound on timestamp gap between matching tuples</a:t>
            </a:r>
          </a:p>
          <a:p>
            <a:pPr lvl="1"/>
            <a:r>
              <a:rPr lang="en-US" dirty="0"/>
              <a:t>E.g., tuples must be at most 30 minutes apart in timestamp</a:t>
            </a:r>
            <a:br>
              <a:rPr lang="en-US" dirty="0"/>
            </a:b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4386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DF9F8-5406-7DEB-ACC4-42CF73E8D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A0411BD-2D63-49DD-1D45-17C83CD92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Final exam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13-DEC from 9:00 AM to 12:00 AM in class lecture room.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If you require accommodation or modification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You must complete and submit the form specified in the Ed post.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We will contact you with instructions.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We have </a:t>
            </a:r>
            <a:r>
              <a:rPr lang="en-US" sz="1200" b="1" dirty="0"/>
              <a:t>much less</a:t>
            </a:r>
            <a:r>
              <a:rPr lang="en-US" sz="1200" dirty="0"/>
              <a:t> flexibility than the midterm because we have grade submission deadlines.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structure, approach, format and rules are the same as for the midterm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We will provide a “cheat sheet” that you must print in advance.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sz="1200" dirty="0"/>
              <a:t>You may optionally also have your own one-page, double-sided cheat sheet.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Homework 4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Is written questions and we will release this weekend.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Due 15-DEC at 11:59 PM; </a:t>
            </a:r>
            <a:r>
              <a:rPr lang="en-US" sz="1400" b="1" dirty="0"/>
              <a:t>You may not use late days.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The material is a subset of the material for the final and will help you study.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1600" dirty="0"/>
              <a:t>Project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For various reasons, we ran out of time and will not have a project this semester.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sz="1400" dirty="0"/>
              <a:t>I will publish a project over the winter break. If you want me to write a letter of recommendation in the future, you must complete and submit the project.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400" dirty="0"/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5C534B-2DDA-2BB2-7EA7-4735CE688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877192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8F8CED-988D-4F33-D439-C34C5A74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946194"/>
            <a:ext cx="4724400" cy="1682956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400" dirty="0"/>
              <a:t>Kafka architecture has 4 actors: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Broker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Zookeeper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Producer</a:t>
            </a:r>
          </a:p>
          <a:p>
            <a:pPr lvl="1">
              <a:spcBef>
                <a:spcPts val="0"/>
              </a:spcBef>
            </a:pPr>
            <a:r>
              <a:rPr lang="en-US" sz="1200" dirty="0"/>
              <a:t>Consumer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There may be multiple brokers and multiple topics.</a:t>
            </a:r>
          </a:p>
          <a:p>
            <a:pPr>
              <a:spcBef>
                <a:spcPts val="0"/>
              </a:spcBef>
            </a:pPr>
            <a:r>
              <a:rPr lang="en-US" sz="1400" dirty="0"/>
              <a:t>Topics are divided into partitions based on an event/</a:t>
            </a:r>
            <a:br>
              <a:rPr lang="en-US" sz="1400" dirty="0"/>
            </a:br>
            <a:r>
              <a:rPr lang="en-US" sz="1400" dirty="0"/>
              <a:t>message key to enable parallelism.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3FF93A-48D1-7440-1702-C3C680FD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 – Kafka Example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08CB6F-3C09-B68D-08E5-41321A7E0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86259"/>
            <a:ext cx="4038600" cy="243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367FC-4C8D-9717-456F-EBDA9F8A5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13188"/>
            <a:ext cx="3585307" cy="19675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72EE1A-E1D7-2832-58B2-28919FDFB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462766"/>
            <a:ext cx="3750809" cy="21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3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D032-CE91-48F8-BE8E-67A23B71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Algebraic Operations on Streams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8AF0B-B2CE-425D-A14B-7C87D1011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876439" cy="982877"/>
          </a:xfrm>
        </p:spPr>
        <p:txBody>
          <a:bodyPr/>
          <a:lstStyle/>
          <a:p>
            <a:r>
              <a:rPr lang="en-IN" dirty="0"/>
              <a:t>Tuples in streams need to be routed to operators</a:t>
            </a:r>
          </a:p>
          <a:p>
            <a:r>
              <a:rPr lang="en-IN" dirty="0"/>
              <a:t>Routing of streams using DAG and publish-subscribe representations</a:t>
            </a:r>
          </a:p>
          <a:p>
            <a:pPr lvl="1"/>
            <a:r>
              <a:rPr lang="en-IN" dirty="0"/>
              <a:t>Used in Apache Storm and Apache Kafka respective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F02DA21B-E7D0-45A7-A7FE-81E95511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2171701" y="1755526"/>
            <a:ext cx="5569130" cy="22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116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6A904-0DC1-41EB-A53A-78E9635B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Publish Subscribe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B86F1-2308-4F5D-9CBF-E7474B56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263" y="826873"/>
            <a:ext cx="5707905" cy="2316377"/>
          </a:xfrm>
        </p:spPr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Publish-subscribe</a:t>
            </a:r>
            <a:r>
              <a:rPr lang="en-IN" dirty="0"/>
              <a:t> (</a:t>
            </a:r>
            <a:r>
              <a:rPr lang="en-IN" b="1" dirty="0">
                <a:solidFill>
                  <a:srgbClr val="002060"/>
                </a:solidFill>
              </a:rPr>
              <a:t>pub-sub</a:t>
            </a:r>
            <a:r>
              <a:rPr lang="en-IN" dirty="0"/>
              <a:t>) systems provide convenient abstraction for processing streams</a:t>
            </a:r>
          </a:p>
          <a:p>
            <a:pPr lvl="1"/>
            <a:r>
              <a:rPr lang="en-IN" dirty="0"/>
              <a:t>Tuples in a stream are published to a topic</a:t>
            </a:r>
          </a:p>
          <a:p>
            <a:pPr lvl="1"/>
            <a:r>
              <a:rPr lang="en-IN" dirty="0"/>
              <a:t>Consumers subscribe to topic</a:t>
            </a:r>
          </a:p>
          <a:p>
            <a:r>
              <a:rPr lang="en-IN" dirty="0"/>
              <a:t>Parallel pub-sub systems allow tuples in a topic to be partitioned across multiple machines</a:t>
            </a:r>
          </a:p>
          <a:p>
            <a:r>
              <a:rPr lang="en-IN" b="1" dirty="0">
                <a:solidFill>
                  <a:srgbClr val="002060"/>
                </a:solidFill>
              </a:rPr>
              <a:t>Apache Kafka </a:t>
            </a:r>
            <a:r>
              <a:rPr lang="en-IN" dirty="0"/>
              <a:t>is a popular parallel pub-sub system widely used to manage streaming data</a:t>
            </a:r>
          </a:p>
          <a:p>
            <a:r>
              <a:rPr lang="en-IN" dirty="0"/>
              <a:t>More details in book</a:t>
            </a:r>
          </a:p>
        </p:txBody>
      </p:sp>
    </p:spTree>
    <p:extLst>
      <p:ext uri="{BB962C8B-B14F-4D97-AF65-F5344CB8AC3E}">
        <p14:creationId xmlns:p14="http://schemas.microsoft.com/office/powerpoint/2010/main" val="3294739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9466D-FFAF-49C2-77CE-37442135A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475" y="3487955"/>
            <a:ext cx="8839200" cy="1143000"/>
          </a:xfrm>
        </p:spPr>
        <p:txBody>
          <a:bodyPr/>
          <a:lstStyle/>
          <a:p>
            <a:r>
              <a:rPr lang="en-US" dirty="0"/>
              <a:t>These are useful and powerful.</a:t>
            </a:r>
          </a:p>
          <a:p>
            <a:r>
              <a:rPr lang="en-US" dirty="0"/>
              <a:t>They will not be on the final, but you should be aware of them.</a:t>
            </a:r>
          </a:p>
          <a:p>
            <a:r>
              <a:rPr lang="en-US" dirty="0"/>
              <a:t>Similar queries and capabilities are extremely useful for stream processing.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91FB04-983B-D2AD-DE18-33260543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Functions in SQL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612AA2-072A-890B-BBD5-23B11B2C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58" y="514350"/>
            <a:ext cx="3863206" cy="27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QL Window Functions Cheat Sheet page 2">
            <a:extLst>
              <a:ext uri="{FF2B5EF4-FFF2-40B4-BE49-F238E27FC236}">
                <a16:creationId xmlns:a16="http://schemas.microsoft.com/office/drawing/2014/main" id="{30403891-9BF9-3ACD-AFE8-CD21D00A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83" y="514350"/>
            <a:ext cx="3981968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378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2CD57-510B-9D90-8FD6-59989B89B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09AFD2-BA02-96FE-6CA8-978F5F7D7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 and Insight</a:t>
            </a:r>
          </a:p>
        </p:txBody>
      </p:sp>
    </p:spTree>
    <p:extLst>
      <p:ext uri="{BB962C8B-B14F-4D97-AF65-F5344CB8AC3E}">
        <p14:creationId xmlns:p14="http://schemas.microsoft.com/office/powerpoint/2010/main" val="2889171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Analysis and OLAP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Online Analytical Processing (OLAP)</a:t>
            </a:r>
          </a:p>
          <a:p>
            <a:pPr lvl="1"/>
            <a:r>
              <a:rPr lang="en-US" altLang="en-US" dirty="0"/>
              <a:t>Interactive analysis of data, allowing data to be summarized and viewed in different ways in an online fashion (with negligible delay)</a:t>
            </a:r>
          </a:p>
          <a:p>
            <a:r>
              <a:rPr lang="en-US" altLang="en-US" dirty="0"/>
              <a:t>We use the following relation to illustrate OLAP concepts</a:t>
            </a:r>
          </a:p>
          <a:p>
            <a:pPr lvl="1"/>
            <a:r>
              <a:rPr lang="en-US" altLang="en-US" dirty="0"/>
              <a:t> </a:t>
            </a:r>
            <a:r>
              <a:rPr lang="en-US" i="1" dirty="0"/>
              <a:t>sales </a:t>
            </a:r>
            <a:r>
              <a:rPr lang="en-US" dirty="0"/>
              <a:t>(</a:t>
            </a:r>
            <a:r>
              <a:rPr lang="en-US" i="1" dirty="0" err="1"/>
              <a:t>item_name</a:t>
            </a:r>
            <a:r>
              <a:rPr lang="en-US" dirty="0"/>
              <a:t>, </a:t>
            </a:r>
            <a:r>
              <a:rPr lang="en-US" i="1" dirty="0"/>
              <a:t>color</a:t>
            </a:r>
            <a:r>
              <a:rPr lang="en-US" dirty="0"/>
              <a:t>, </a:t>
            </a:r>
            <a:r>
              <a:rPr lang="en-US" i="1" dirty="0" err="1"/>
              <a:t>clothes_size</a:t>
            </a:r>
            <a:r>
              <a:rPr lang="en-US" dirty="0"/>
              <a:t>, </a:t>
            </a:r>
            <a:r>
              <a:rPr lang="en-US" i="1" dirty="0"/>
              <a:t>quantity</a:t>
            </a:r>
            <a:r>
              <a:rPr lang="en-US" dirty="0"/>
              <a:t>) </a:t>
            </a:r>
          </a:p>
          <a:p>
            <a:pPr marL="342900" lvl="1" indent="0">
              <a:buNone/>
            </a:pPr>
            <a:r>
              <a:rPr lang="en-US" dirty="0"/>
              <a:t>This is a simplified version of the </a:t>
            </a:r>
            <a:r>
              <a:rPr lang="en-US" i="1" dirty="0"/>
              <a:t>sales</a:t>
            </a:r>
            <a:r>
              <a:rPr lang="en-US" dirty="0"/>
              <a:t> fact table joined with the dimension tables, and many attributes removed (and some renamed)</a:t>
            </a:r>
            <a:br>
              <a:rPr lang="en-US" dirty="0"/>
            </a:b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1054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Example sales relation </a:t>
            </a:r>
          </a:p>
        </p:txBody>
      </p:sp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3095625" y="4436269"/>
            <a:ext cx="3145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3644503" y="4436269"/>
            <a:ext cx="3145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4143375" y="4443413"/>
            <a:ext cx="3145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</p:txBody>
      </p:sp>
      <p:sp>
        <p:nvSpPr>
          <p:cNvPr id="66566" name="Text Box 7"/>
          <p:cNvSpPr txBox="1">
            <a:spLocks noChangeArrowheads="1"/>
          </p:cNvSpPr>
          <p:nvPr/>
        </p:nvSpPr>
        <p:spPr bwMode="auto">
          <a:xfrm>
            <a:off x="4791075" y="4436269"/>
            <a:ext cx="3145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...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968E01-89C3-418C-B14F-67C3B7B0F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" b="22774"/>
          <a:stretch/>
        </p:blipFill>
        <p:spPr>
          <a:xfrm>
            <a:off x="3460552" y="610790"/>
            <a:ext cx="2222897" cy="395037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406F66-B02C-435A-B8CA-9748F05C74C8}"/>
              </a:ext>
            </a:extLst>
          </p:cNvPr>
          <p:cNvCxnSpPr/>
          <p:nvPr/>
        </p:nvCxnSpPr>
        <p:spPr bwMode="auto">
          <a:xfrm>
            <a:off x="3979069" y="4561163"/>
            <a:ext cx="0" cy="2894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90732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631731" y="9281"/>
            <a:ext cx="6369269" cy="521941"/>
          </a:xfrm>
        </p:spPr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of </a:t>
            </a:r>
            <a:r>
              <a:rPr lang="en-US" altLang="en-US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sales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by </a:t>
            </a:r>
            <a:r>
              <a:rPr lang="en-US" altLang="en-US" b="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item_name</a:t>
            </a:r>
            <a:r>
              <a:rPr lang="en-US" altLang="en-US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and </a:t>
            </a:r>
            <a:r>
              <a:rPr lang="en-US" altLang="en-US" b="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color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idx="1"/>
          </p:nvPr>
        </p:nvSpPr>
        <p:spPr>
          <a:xfrm>
            <a:off x="1631731" y="2865140"/>
            <a:ext cx="5809977" cy="1814598"/>
          </a:xfrm>
        </p:spPr>
        <p:txBody>
          <a:bodyPr/>
          <a:lstStyle/>
          <a:p>
            <a:r>
              <a:rPr lang="en-US" altLang="en-US" dirty="0"/>
              <a:t>The table above is an example of a </a:t>
            </a:r>
            <a:r>
              <a:rPr lang="en-US" altLang="en-US" b="1" dirty="0">
                <a:solidFill>
                  <a:srgbClr val="002060"/>
                </a:solidFill>
              </a:rPr>
              <a:t>cross-tabulation</a:t>
            </a:r>
            <a:r>
              <a:rPr lang="en-US" altLang="en-US" dirty="0">
                <a:solidFill>
                  <a:srgbClr val="000099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2060"/>
                </a:solidFill>
              </a:rPr>
              <a:t>cross-tab</a:t>
            </a:r>
            <a:r>
              <a:rPr lang="en-US" altLang="en-US" dirty="0"/>
              <a:t>), also referred to as a </a:t>
            </a:r>
            <a:r>
              <a:rPr lang="en-US" altLang="en-US" b="1" dirty="0">
                <a:solidFill>
                  <a:srgbClr val="002060"/>
                </a:solidFill>
              </a:rPr>
              <a:t>pivot-table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Values for one of the dimension attributes form the row headers</a:t>
            </a:r>
          </a:p>
          <a:p>
            <a:pPr lvl="1"/>
            <a:r>
              <a:rPr lang="en-US" altLang="en-US" dirty="0"/>
              <a:t>Values for another dimension attribute form the column headers</a:t>
            </a:r>
          </a:p>
          <a:p>
            <a:pPr lvl="1"/>
            <a:r>
              <a:rPr lang="en-US" altLang="en-US" dirty="0"/>
              <a:t>Other dimension attributes are listed on top</a:t>
            </a:r>
          </a:p>
          <a:p>
            <a:pPr lvl="1"/>
            <a:r>
              <a:rPr lang="en-US" altLang="en-US" dirty="0"/>
              <a:t>Values in individual cells are (aggregates of) the values of the </a:t>
            </a:r>
            <a:br>
              <a:rPr lang="en-US" altLang="en-US" dirty="0"/>
            </a:br>
            <a:r>
              <a:rPr lang="en-US" altLang="en-US" dirty="0"/>
              <a:t>dimension attributes that specify the cell.</a:t>
            </a:r>
          </a:p>
        </p:txBody>
      </p:sp>
      <p:pic>
        <p:nvPicPr>
          <p:cNvPr id="6758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99" y="796156"/>
            <a:ext cx="4142351" cy="1868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773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Data Cube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D0F-CF6A-4640-9BEC-A14A6562B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681" y="826873"/>
            <a:ext cx="5834318" cy="1050743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002060"/>
                </a:solidFill>
              </a:rPr>
              <a:t>data cube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/>
              <a:t>is a multidimensional generalization of a cross-tab</a:t>
            </a:r>
          </a:p>
          <a:p>
            <a:r>
              <a:rPr lang="en-US" dirty="0"/>
              <a:t>Can have n  dimensions; we show 3 below </a:t>
            </a:r>
          </a:p>
          <a:p>
            <a:r>
              <a:rPr lang="en-US" dirty="0"/>
              <a:t>Cross-tabs can be used as views on a data cube</a:t>
            </a:r>
          </a:p>
          <a:p>
            <a:endParaRPr lang="en-IN" dirty="0"/>
          </a:p>
        </p:txBody>
      </p:sp>
      <p:sp>
        <p:nvSpPr>
          <p:cNvPr id="68610" name="Rectangle 3"/>
          <p:cNvSpPr>
            <a:spLocks noChangeArrowheads="1"/>
          </p:cNvSpPr>
          <p:nvPr/>
        </p:nvSpPr>
        <p:spPr bwMode="auto">
          <a:xfrm>
            <a:off x="1457326" y="3794522"/>
            <a:ext cx="6136481" cy="93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1809750" y="704850"/>
            <a:ext cx="5922169" cy="711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E5197E-3FB0-44A0-B2ED-F826BD880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5682" y="1934936"/>
            <a:ext cx="4357270" cy="29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92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Online Analytical Processing Operations</a:t>
            </a:r>
          </a:p>
        </p:txBody>
      </p:sp>
      <p:sp>
        <p:nvSpPr>
          <p:cNvPr id="77826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82294" cy="326129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Pivoting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changing the dimensions used in a cross-tab</a:t>
            </a:r>
          </a:p>
          <a:p>
            <a:pPr lvl="1"/>
            <a:r>
              <a:rPr lang="en-US" altLang="en-US" dirty="0"/>
              <a:t>E.g., moving colors to column names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Slicing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creating a cross-tab for fixed values only</a:t>
            </a:r>
            <a:endParaRPr lang="en-US" altLang="en-US" b="1" dirty="0"/>
          </a:p>
          <a:p>
            <a:pPr lvl="1"/>
            <a:r>
              <a:rPr lang="en-US" altLang="en-US" dirty="0"/>
              <a:t>E.g., fixing color to white and size to small</a:t>
            </a:r>
          </a:p>
          <a:p>
            <a:pPr lvl="1"/>
            <a:r>
              <a:rPr lang="en-US" altLang="en-US" dirty="0"/>
              <a:t>Sometimes called </a:t>
            </a:r>
            <a:r>
              <a:rPr lang="en-US" altLang="en-US" b="1" dirty="0">
                <a:solidFill>
                  <a:srgbClr val="002060"/>
                </a:solidFill>
              </a:rPr>
              <a:t>dicing</a:t>
            </a:r>
            <a:r>
              <a:rPr lang="en-US" altLang="en-US" dirty="0"/>
              <a:t>, particularly when values for multiple dimensions are fixed.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Rollup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moving from finer-granularity data to a coarser granularity</a:t>
            </a:r>
          </a:p>
          <a:p>
            <a:pPr lvl="1"/>
            <a:r>
              <a:rPr lang="en-US" altLang="en-US" dirty="0"/>
              <a:t>E.g., aggregating away an attribute</a:t>
            </a:r>
          </a:p>
          <a:p>
            <a:pPr lvl="1"/>
            <a:r>
              <a:rPr lang="en-US" altLang="en-US" dirty="0"/>
              <a:t>E.g., moving from aggregates by day to aggregates by month or year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Drill down</a:t>
            </a:r>
            <a:r>
              <a:rPr lang="en-US" altLang="en-US" b="1" dirty="0">
                <a:solidFill>
                  <a:srgbClr val="000099"/>
                </a:solidFill>
              </a:rPr>
              <a:t>:</a:t>
            </a:r>
            <a:r>
              <a:rPr lang="en-US" altLang="en-US" dirty="0"/>
              <a:t> The opposite operation -  that of moving from coarser-granularity data to finer-granularity data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1004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C4113D-1DE5-A5A7-841C-9BCB8822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 OHs</a:t>
            </a:r>
          </a:p>
          <a:p>
            <a:pPr lvl="1"/>
            <a:r>
              <a:rPr lang="en-US" dirty="0"/>
              <a:t>The TAs are updating their OH schedule and will publish.</a:t>
            </a:r>
          </a:p>
          <a:p>
            <a:pPr lvl="1"/>
            <a:r>
              <a:rPr lang="en-US" dirty="0"/>
              <a:t>I am encouraging them to hold OHs, but they are also students.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Professor OHs and recitations</a:t>
            </a:r>
          </a:p>
          <a:p>
            <a:pPr lvl="1"/>
            <a:r>
              <a:rPr lang="en-US" dirty="0"/>
              <a:t>Unlike most semester, I am on a business trip and in meetings all week.</a:t>
            </a:r>
          </a:p>
          <a:p>
            <a:pPr lvl="1"/>
            <a:r>
              <a:rPr lang="en-US" dirty="0"/>
              <a:t>I will try to hold several OH/recitation sections but am not sure of the number and when I will hold them.</a:t>
            </a:r>
          </a:p>
          <a:p>
            <a:pPr lvl="1"/>
            <a:r>
              <a:rPr lang="en-US" dirty="0"/>
              <a:t>My schedule is very dynamic and there may be last minute announcements or changes. I will give as much notice as I can.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 will be as active and responsive on Ed as I can.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D7D006-D65B-BFA8-5F00-F9C49184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OHs/Recitation</a:t>
            </a:r>
          </a:p>
        </p:txBody>
      </p:sp>
    </p:spTree>
    <p:extLst>
      <p:ext uri="{BB962C8B-B14F-4D97-AF65-F5344CB8AC3E}">
        <p14:creationId xmlns:p14="http://schemas.microsoft.com/office/powerpoint/2010/main" val="28396495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Hierarchies on Dimensions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2A65C-9FC2-4C12-88AE-A0D7664BF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826873"/>
            <a:ext cx="5837623" cy="4025979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Hierarchy</a:t>
            </a:r>
            <a:r>
              <a:rPr lang="en-US" dirty="0"/>
              <a:t> on dimension attributes: lets dimensions be viewed at different levels of detail</a:t>
            </a:r>
          </a:p>
          <a:p>
            <a:r>
              <a:rPr lang="en-US" dirty="0"/>
              <a:t>E.g., the dimension </a:t>
            </a:r>
            <a:r>
              <a:rPr lang="en-US" i="1" dirty="0"/>
              <a:t>datetime</a:t>
            </a:r>
            <a:r>
              <a:rPr lang="en-US" dirty="0"/>
              <a:t> can be used to aggregate by hour of day, date, day of week, month, quarter or year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4AE1D9-DC79-45CF-B687-11274D117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800" y="1733550"/>
            <a:ext cx="4531545" cy="2980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5DC08-EB5B-744B-9A6C-455B12D6C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812706"/>
            <a:ext cx="2646153" cy="1666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A4D7E-3BF9-7541-BFDC-6719332AA396}"/>
              </a:ext>
            </a:extLst>
          </p:cNvPr>
          <p:cNvSpPr txBox="1"/>
          <p:nvPr/>
        </p:nvSpPr>
        <p:spPr>
          <a:xfrm>
            <a:off x="111747" y="2025591"/>
            <a:ext cx="307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Another dimension could be ...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Product category.</a:t>
            </a:r>
          </a:p>
        </p:txBody>
      </p:sp>
    </p:spTree>
    <p:extLst>
      <p:ext uri="{BB962C8B-B14F-4D97-AF65-F5344CB8AC3E}">
        <p14:creationId xmlns:p14="http://schemas.microsoft.com/office/powerpoint/2010/main" val="2948515818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A2FC5-33E0-CE42-8574-B4012DBB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Dimension Example – Product Categories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507D23-C5E4-E641-89A5-115060D7B1D5}"/>
              </a:ext>
            </a:extLst>
          </p:cNvPr>
          <p:cNvGraphicFramePr/>
          <p:nvPr/>
        </p:nvGraphicFramePr>
        <p:xfrm>
          <a:off x="1219200" y="583098"/>
          <a:ext cx="6298002" cy="3977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62989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80AC-972D-5F4D-AFB9-32BC07AD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 and Dimensions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9398F5-455A-8042-8895-C8928801F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909" y="796159"/>
            <a:ext cx="4904182" cy="378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02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FA75-162E-E545-802F-92B70D35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29E3-1C40-154D-8F32-1ABCF8CBA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35" y="545307"/>
            <a:ext cx="4154257" cy="41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53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01717-D19E-E84C-A858-D7D809674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99327-B6B9-7149-B21D-25FE42975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124" y="598431"/>
            <a:ext cx="4367600" cy="416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732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DC35E-ABEC-054C-A913-F8B4AB5D2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B81AB-1C49-FE42-8A20-41EE33B1A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78" y="646386"/>
            <a:ext cx="4648535" cy="406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42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2E09-1207-3F47-BAF2-2950E4BB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Roll-up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773DA6-4233-0845-8D92-2CD80E62D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97" y="748494"/>
            <a:ext cx="4995206" cy="395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206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5A6C-3543-DA47-BB05-27277F5E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F2931-EA63-7044-8A26-48A500D59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29" y="742950"/>
            <a:ext cx="6224915" cy="40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63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Cross Tabulation With Hierarchy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DB9E6-CA62-4EC9-B751-9E7758754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Cross-tabs can be easily extended to deal with hierarchies</a:t>
            </a:r>
          </a:p>
          <a:p>
            <a:r>
              <a:rPr lang="en-US" dirty="0"/>
              <a:t>Can drill down or roll up on a hierarchy</a:t>
            </a:r>
          </a:p>
          <a:p>
            <a:r>
              <a:rPr lang="en-US" dirty="0"/>
              <a:t>E.g. hierarchy: </a:t>
            </a:r>
            <a:r>
              <a:rPr lang="en-US" i="1" dirty="0" err="1"/>
              <a:t>item_name</a:t>
            </a:r>
            <a:r>
              <a:rPr lang="en-US" i="1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i="1" dirty="0"/>
              <a:t> category</a:t>
            </a:r>
          </a:p>
          <a:p>
            <a:endParaRPr lang="en-IN" dirty="0"/>
          </a:p>
        </p:txBody>
      </p:sp>
      <p:sp>
        <p:nvSpPr>
          <p:cNvPr id="70658" name="Rectangle 3"/>
          <p:cNvSpPr>
            <a:spLocks noChangeArrowheads="1"/>
          </p:cNvSpPr>
          <p:nvPr/>
        </p:nvSpPr>
        <p:spPr bwMode="auto">
          <a:xfrm>
            <a:off x="1638300" y="873919"/>
            <a:ext cx="5924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5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BA578BC-12E7-4654-8D5F-364DC994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301" y="1993685"/>
            <a:ext cx="5845697" cy="26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573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Relational Representation of Cross-tabs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D597E-6F4A-43F9-B565-D92E43817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685" y="826873"/>
            <a:ext cx="2462858" cy="4025979"/>
          </a:xfrm>
        </p:spPr>
        <p:txBody>
          <a:bodyPr/>
          <a:lstStyle/>
          <a:p>
            <a:r>
              <a:rPr lang="en-US" dirty="0"/>
              <a:t>Cross-tabs can be represented as relations</a:t>
            </a:r>
          </a:p>
          <a:p>
            <a:r>
              <a:rPr lang="en-US" dirty="0"/>
              <a:t>We use the value </a:t>
            </a:r>
            <a:r>
              <a:rPr lang="en-US" b="1" dirty="0"/>
              <a:t>all</a:t>
            </a:r>
            <a:r>
              <a:rPr lang="en-US" dirty="0"/>
              <a:t> to represent aggregates.</a:t>
            </a:r>
          </a:p>
          <a:p>
            <a:r>
              <a:rPr lang="en-US" dirty="0"/>
              <a:t>The SQL standard actually uses </a:t>
            </a:r>
            <a:r>
              <a:rPr lang="en-US" i="1" dirty="0"/>
              <a:t>null</a:t>
            </a:r>
            <a:r>
              <a:rPr lang="en-US" dirty="0"/>
              <a:t> values in place of </a:t>
            </a:r>
            <a:r>
              <a:rPr lang="en-US" b="1" dirty="0"/>
              <a:t>all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Works with any data type</a:t>
            </a:r>
          </a:p>
          <a:p>
            <a:pPr lvl="1"/>
            <a:r>
              <a:rPr lang="en-US" dirty="0"/>
              <a:t>But can cause confusion with regular null values.</a:t>
            </a:r>
          </a:p>
        </p:txBody>
      </p:sp>
      <p:sp>
        <p:nvSpPr>
          <p:cNvPr id="71682" name="Rectangle 3"/>
          <p:cNvSpPr>
            <a:spLocks noChangeArrowheads="1"/>
          </p:cNvSpPr>
          <p:nvPr/>
        </p:nvSpPr>
        <p:spPr bwMode="auto">
          <a:xfrm>
            <a:off x="1421607" y="857250"/>
            <a:ext cx="3112294" cy="339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257175" marR="0" lvl="0" indent="-257175" algn="l" defTabSz="685800" rtl="0" eaLnBrk="0" fontAlgn="base" latinLnBrk="0" hangingPunct="0">
              <a:lnSpc>
                <a:spcPct val="90000"/>
              </a:lnSpc>
              <a:spcBef>
                <a:spcPct val="35000"/>
              </a:spcBef>
              <a:spcAft>
                <a:spcPct val="0"/>
              </a:spcAft>
              <a:buClr>
                <a:srgbClr val="CC3300"/>
              </a:buClr>
              <a:buSzPct val="90000"/>
              <a:buFont typeface="Monotype Sorts" charset="2"/>
              <a:buChar char="n"/>
              <a:tabLst/>
              <a:defRPr/>
            </a:pPr>
            <a:endParaRPr kumimoji="1" lang="en-US" alt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4F7C6A-505D-42E7-935C-ADBEFBADE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2621" y="545307"/>
            <a:ext cx="3227744" cy="42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90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2E1EE-8F2F-1978-5E0C-59E89A9D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3EE50C-DD51-D6B9-9426-EF446E178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2309034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578A6-EC54-48CE-9445-F404EAF6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2088254"/>
            <a:ext cx="5829300" cy="768906"/>
          </a:xfrm>
        </p:spPr>
        <p:txBody>
          <a:bodyPr/>
          <a:lstStyle/>
          <a:p>
            <a:pPr algn="ctr"/>
            <a:r>
              <a:rPr lang="en-IN" sz="2100" dirty="0"/>
              <a:t>Data mining</a:t>
            </a:r>
          </a:p>
        </p:txBody>
      </p:sp>
    </p:spTree>
    <p:extLst>
      <p:ext uri="{BB962C8B-B14F-4D97-AF65-F5344CB8AC3E}">
        <p14:creationId xmlns:p14="http://schemas.microsoft.com/office/powerpoint/2010/main" val="8195991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82294" cy="258881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Data mining </a:t>
            </a:r>
            <a:r>
              <a:rPr lang="en-US" altLang="en-US" dirty="0">
                <a:ea typeface="ＭＳ Ｐゴシック" panose="020B0600070205080204" pitchFamily="34" charset="-128"/>
              </a:rPr>
              <a:t>is the process of semi-automatically analyzing large databases to find useful patterns</a:t>
            </a:r>
            <a:endParaRPr lang="en-US" altLang="en-US" b="1" dirty="0">
              <a:solidFill>
                <a:srgbClr val="00206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Similar goals to machine learning, but on very large volumes of data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Part of the larger area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discovery in databases</a:t>
            </a:r>
            <a:r>
              <a:rPr lang="en-US" altLang="en-US" dirty="0">
                <a:ea typeface="ＭＳ Ｐゴシック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KDD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types of knowledge can be represented as rules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More generally, knowledge is discovered by applying machine learning techniques on past instances of data, to form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model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Model is then used to make predictions for new instances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Types of Data Mining Tasks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Prediction</a:t>
            </a:r>
            <a:r>
              <a:rPr lang="en-US" altLang="en-US" dirty="0">
                <a:ea typeface="ＭＳ Ｐゴシック" panose="020B0600070205080204" pitchFamily="34" charset="-128"/>
              </a:rPr>
              <a:t> based on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credit card applicant poses a good credit risk, based on some attributes (income, job type, age, ..) and past history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Predict if a pattern of phone calling card usage is likely to be fraudulent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Some examples of prediction mechanisms: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Classification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Items (with associated attributes) belong to one of several classes</a:t>
            </a:r>
          </a:p>
          <a:p>
            <a:pPr lvl="2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Training instances </a:t>
            </a:r>
            <a:r>
              <a:rPr lang="en-US" altLang="en-US" dirty="0">
                <a:ea typeface="ＭＳ Ｐゴシック" panose="020B0600070205080204" pitchFamily="34" charset="-128"/>
              </a:rPr>
              <a:t>have attribute values and classes provided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new item whose class is unknown, predict to which class it belongs based on its attribute values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Regression</a:t>
            </a:r>
            <a:r>
              <a:rPr lang="en-US" altLang="en-US" dirty="0">
                <a:ea typeface="ＭＳ Ｐゴシック" panose="020B0600070205080204" pitchFamily="34" charset="-128"/>
              </a:rPr>
              <a:t> formulae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Given a set of mappings for an unknown function, predict the function result for a new parameter value</a:t>
            </a:r>
          </a:p>
        </p:txBody>
      </p:sp>
    </p:spTree>
    <p:extLst>
      <p:ext uri="{BB962C8B-B14F-4D97-AF65-F5344CB8AC3E}">
        <p14:creationId xmlns:p14="http://schemas.microsoft.com/office/powerpoint/2010/main" val="19270404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Data Mining (Cont.)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82294" cy="2595469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Descriptive Patterns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Find books that are often bought by “similar” customers.  If a new such customer buys one such book, suggest the others too.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Associations may be used as a first step in detecting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causation</a:t>
            </a:r>
          </a:p>
          <a:p>
            <a:pPr lvl="3"/>
            <a:r>
              <a:rPr lang="en-US" altLang="en-US" dirty="0">
                <a:ea typeface="ＭＳ Ｐゴシック" panose="020B0600070205080204" pitchFamily="34" charset="-128"/>
              </a:rPr>
              <a:t>E.g., association between exposure to chemical X and cancer,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E.g., typhoid cases were clustered in an area surrounding a contaminated well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Detection of clusters remains important in detecting epidemics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Classification Rules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help assign new objects to classes.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a new automobile insurance applicant, should he or she be classified as low risk, medium risk or high risk?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for above example could use a variety of data, such as educational level, salary, age, etc.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masters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&gt; 75,000 </a:t>
            </a:r>
          </a:p>
          <a:p>
            <a:pPr lvl="2">
              <a:buFont typeface="Webdings" panose="05030102010509060703" pitchFamily="18" charset="2"/>
              <a:buNone/>
            </a:pP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                                                               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excellent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</a:t>
            </a:r>
            <a:r>
              <a:rPr lang="en-US" altLang="en-US" dirty="0">
                <a:ea typeface="ＭＳ Ｐゴシック" panose="020B0600070205080204" pitchFamily="34" charset="-128"/>
              </a:rPr>
              <a:t> person P,  </a:t>
            </a:r>
            <a:r>
              <a:rPr lang="en-US" altLang="en-US" dirty="0" err="1">
                <a:ea typeface="ＭＳ Ｐゴシック" panose="020B0600070205080204" pitchFamily="34" charset="-128"/>
              </a:rPr>
              <a:t>P.degree</a:t>
            </a:r>
            <a:r>
              <a:rPr lang="en-US" altLang="en-US" dirty="0">
                <a:ea typeface="ＭＳ Ｐゴシック" panose="020B0600070205080204" pitchFamily="34" charset="-128"/>
              </a:rPr>
              <a:t> = bachelors </a:t>
            </a:r>
            <a:r>
              <a:rPr lang="en-US" altLang="en-US" b="1" dirty="0">
                <a:ea typeface="ＭＳ Ｐゴシック" panose="020B0600070205080204" pitchFamily="34" charset="-128"/>
              </a:rPr>
              <a:t>and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(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</a:t>
            </a:r>
            <a:r>
              <a:rPr lang="en-US" altLang="en-US" dirty="0">
                <a:ea typeface="ＭＳ Ｐゴシック" panose="020B0600070205080204" pitchFamily="34" charset="-128"/>
              </a:rPr>
              <a:t> 25,000 and </a:t>
            </a:r>
            <a:r>
              <a:rPr lang="en-US" altLang="en-US" dirty="0" err="1">
                <a:ea typeface="ＭＳ Ｐゴシック" panose="020B0600070205080204" pitchFamily="34" charset="-128"/>
              </a:rPr>
              <a:t>P.income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</a:t>
            </a:r>
            <a:r>
              <a:rPr lang="en-US" altLang="en-US" dirty="0">
                <a:ea typeface="ＭＳ Ｐゴシック" panose="020B0600070205080204" pitchFamily="34" charset="-128"/>
              </a:rPr>
              <a:t> 75,000)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                                                     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P.credit</a:t>
            </a:r>
            <a:r>
              <a:rPr lang="en-US" altLang="en-US" dirty="0">
                <a:ea typeface="ＭＳ Ｐゴシック" panose="020B0600070205080204" pitchFamily="34" charset="-128"/>
              </a:rPr>
              <a:t> = good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Rules are not necessarily exact: there may be some misclassifications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Classification rules can be shown compactly as a decision tree.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 Classifiers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56C7CD-4D07-4FB5-9859-5197169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9263" y="879676"/>
            <a:ext cx="5736441" cy="359435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Decision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82294" cy="2781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Each internal node of the tree partitions the data into groups based on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attribute</a:t>
            </a:r>
            <a:r>
              <a:rPr lang="en-US" altLang="en-US" dirty="0">
                <a:ea typeface="ＭＳ Ｐゴシック" panose="020B0600070205080204" pitchFamily="34" charset="-128"/>
              </a:rPr>
              <a:t>, and a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partitioning condition </a:t>
            </a:r>
            <a:r>
              <a:rPr lang="en-US" altLang="en-US" dirty="0">
                <a:ea typeface="ＭＳ Ｐゴシック" panose="020B0600070205080204" pitchFamily="34" charset="-128"/>
              </a:rPr>
              <a:t>for the node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Leaf node:</a:t>
            </a:r>
            <a:endParaRPr lang="en-US" altLang="en-US" dirty="0">
              <a:solidFill>
                <a:srgbClr val="CC3300"/>
              </a:solidFill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(or most) of the items at the node belong to the same class,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all attributes have been considered, and no further partitioning is possible.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Traverse tree from top to make a prediction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Number of techniques for constructing decision tree classifiers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We omit details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Bayesian Classifiers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46848"/>
            <a:ext cx="5882294" cy="40259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Bayesian classifiers use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Bayes theorem</a:t>
            </a:r>
            <a:r>
              <a:rPr lang="en-US" altLang="en-US" dirty="0">
                <a:ea typeface="ＭＳ Ｐゴシック" panose="020B0600070205080204" pitchFamily="34" charset="-128"/>
              </a:rPr>
              <a:t>, which says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  <a:r>
              <a:rPr lang="en-US" altLang="en-US" i="1" dirty="0">
                <a:ea typeface="ＭＳ Ｐゴシック" panose="020B0600070205080204" pitchFamily="34" charset="-128"/>
              </a:rPr>
              <a:t>p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           		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br>
              <a:rPr lang="en-US" altLang="en-US" i="1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where 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being in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generating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given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 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= probability of occurrence of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, and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= probability of instance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  <a:r>
              <a:rPr lang="en-US" altLang="en-US" dirty="0" err="1">
                <a:ea typeface="ＭＳ Ｐゴシック" panose="020B0600070205080204" pitchFamily="34" charset="-128"/>
              </a:rPr>
              <a:t>occuring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	</a:t>
            </a:r>
          </a:p>
        </p:txBody>
      </p:sp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3809659" y="1389839"/>
            <a:ext cx="118688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Naïve Bayesian Classifiers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Bayesian classifiers require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computation of</a:t>
            </a:r>
            <a:r>
              <a:rPr lang="en-US" altLang="en-US" i="1" dirty="0">
                <a:ea typeface="ＭＳ Ｐゴシック" panose="020B0600070205080204" pitchFamily="34" charset="-128"/>
              </a:rPr>
              <a:t> 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precomputation of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  <a:r>
              <a:rPr lang="en-US" altLang="en-US" i="1" dirty="0">
                <a:ea typeface="ＭＳ Ｐゴシック" panose="020B0600070205080204" pitchFamily="34" charset="-128"/>
              </a:rPr>
              <a:t> </a:t>
            </a:r>
          </a:p>
          <a:p>
            <a:pPr lvl="1"/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dirty="0">
                <a:ea typeface="ＭＳ Ｐゴシック" panose="020B0600070205080204" pitchFamily="34" charset="-128"/>
              </a:rPr>
              <a:t>) can be ignored since it is the same for all classes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To simplify the task,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naïve Bayesian classifiers</a:t>
            </a:r>
            <a:r>
              <a:rPr lang="en-US" altLang="en-US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assume attributes have independent distributions, and thereby estimate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	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 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dirty="0">
                <a:ea typeface="ＭＳ Ｐゴシック" panose="020B0600070205080204" pitchFamily="34" charset="-128"/>
              </a:rPr>
              <a:t>) =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* ….* (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d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Each of the </a:t>
            </a:r>
            <a:r>
              <a:rPr lang="en-US" altLang="en-US" i="1" dirty="0">
                <a:ea typeface="ＭＳ Ｐゴシック" panose="020B0600070205080204" pitchFamily="34" charset="-128"/>
              </a:rPr>
              <a:t>p </a:t>
            </a:r>
            <a:r>
              <a:rPr lang="en-US" altLang="en-US" dirty="0">
                <a:ea typeface="ＭＳ Ｐゴシック" panose="020B0600070205080204" pitchFamily="34" charset="-128"/>
              </a:rPr>
              <a:t>(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|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) can be estimated from a histogram on </a:t>
            </a:r>
            <a:r>
              <a:rPr lang="en-US" altLang="en-US" i="1" dirty="0">
                <a:ea typeface="ＭＳ Ｐゴシック" panose="020B0600070205080204" pitchFamily="34" charset="-128"/>
              </a:rPr>
              <a:t>d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i </a:t>
            </a:r>
            <a:r>
              <a:rPr lang="en-US" altLang="en-US" dirty="0">
                <a:ea typeface="ＭＳ Ｐゴシック" panose="020B0600070205080204" pitchFamily="34" charset="-128"/>
              </a:rPr>
              <a:t>values for each class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c</a:t>
            </a:r>
            <a:r>
              <a:rPr lang="en-US" altLang="en-US" i="1" baseline="-25000" dirty="0" err="1">
                <a:ea typeface="ＭＳ Ｐゴシック" panose="020B0600070205080204" pitchFamily="34" charset="-128"/>
              </a:rPr>
              <a:t>j</a:t>
            </a:r>
            <a:r>
              <a:rPr lang="en-US" altLang="en-US" i="1" baseline="-25000" dirty="0">
                <a:ea typeface="ＭＳ Ｐゴシック" panose="020B0600070205080204" pitchFamily="34" charset="-128"/>
              </a:rPr>
              <a:t> 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 the histogram is computed from the training instances </a:t>
            </a:r>
            <a:endParaRPr lang="en-US" altLang="en-US" i="1" baseline="-25000" dirty="0">
              <a:ea typeface="ＭＳ Ｐゴシック" panose="020B0600070205080204" pitchFamily="34" charset="-128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Histograms on multiple attributes are more expensive to compute and store</a:t>
            </a: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51ADB-C7DD-488D-B9B1-2FD638CC9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D73C9-CD03-4C55-B523-C45CF9C9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2-dimensional example:</a:t>
            </a:r>
          </a:p>
          <a:p>
            <a:pPr lvl="1"/>
            <a:r>
              <a:rPr lang="en-IN" dirty="0"/>
              <a:t>Points are in two classes</a:t>
            </a:r>
          </a:p>
          <a:p>
            <a:pPr lvl="1"/>
            <a:r>
              <a:rPr lang="en-IN" dirty="0"/>
              <a:t>Find a line (</a:t>
            </a:r>
            <a:r>
              <a:rPr lang="en-IN" b="1" dirty="0">
                <a:solidFill>
                  <a:srgbClr val="002060"/>
                </a:solidFill>
              </a:rPr>
              <a:t>maximum margin line</a:t>
            </a:r>
            <a:r>
              <a:rPr lang="en-IN" dirty="0"/>
              <a:t>) </a:t>
            </a:r>
            <a:r>
              <a:rPr lang="en-IN" dirty="0" err="1"/>
              <a:t>s.t.</a:t>
            </a:r>
            <a:r>
              <a:rPr lang="en-IN" dirty="0"/>
              <a:t> line divides two classes, and distance from nearest point in either class is maximum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64C6A5A-6D99-44EE-9B18-9144CF809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2453" y="2032907"/>
            <a:ext cx="2407523" cy="213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9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26D9BE-AA0E-1049-8663-200C33DE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2923" y="962562"/>
            <a:ext cx="3208677" cy="3666588"/>
          </a:xfrm>
        </p:spPr>
        <p:txBody>
          <a:bodyPr/>
          <a:lstStyle/>
          <a:p>
            <a:r>
              <a:rPr lang="en-US" sz="1600" dirty="0"/>
              <a:t>Scale-up:</a:t>
            </a:r>
          </a:p>
          <a:p>
            <a:pPr lvl="1"/>
            <a:r>
              <a:rPr lang="en-US" sz="1400" dirty="0"/>
              <a:t>Less incremental.</a:t>
            </a:r>
          </a:p>
          <a:p>
            <a:pPr lvl="1"/>
            <a:r>
              <a:rPr lang="en-US" sz="1400" dirty="0"/>
              <a:t>More disruptive.</a:t>
            </a:r>
          </a:p>
          <a:p>
            <a:pPr lvl="1"/>
            <a:r>
              <a:rPr lang="en-US" sz="1400" dirty="0"/>
              <a:t>More expensive for extremely large systems.</a:t>
            </a:r>
          </a:p>
          <a:p>
            <a:pPr lvl="1"/>
            <a:r>
              <a:rPr lang="en-US" sz="1400" dirty="0"/>
              <a:t>Does not improve availability.</a:t>
            </a:r>
          </a:p>
          <a:p>
            <a:r>
              <a:rPr lang="en-US" sz="1600" dirty="0"/>
              <a:t>Scale-out:</a:t>
            </a:r>
          </a:p>
          <a:p>
            <a:pPr lvl="1"/>
            <a:r>
              <a:rPr lang="en-US" sz="1400" dirty="0"/>
              <a:t>Incremental cost.</a:t>
            </a:r>
          </a:p>
          <a:p>
            <a:pPr lvl="1"/>
            <a:r>
              <a:rPr lang="en-US" sz="1400" dirty="0"/>
              <a:t>Data replication enables availability.</a:t>
            </a:r>
          </a:p>
          <a:p>
            <a:pPr lvl="1"/>
            <a:r>
              <a:rPr lang="en-US" sz="1400" dirty="0"/>
              <a:t>Does not work well for functions like JOIN, referential integrity, ... ...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0107D2-F324-3441-ACEF-2F6AA223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Scalability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AF44A-564E-E74D-8C26-8B744D675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5" y="1504950"/>
            <a:ext cx="5513754" cy="31794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30E0F4-1C81-BB4F-BF59-EC8638CA0D74}"/>
              </a:ext>
            </a:extLst>
          </p:cNvPr>
          <p:cNvSpPr/>
          <p:nvPr/>
        </p:nvSpPr>
        <p:spPr>
          <a:xfrm>
            <a:off x="50369" y="549552"/>
            <a:ext cx="89533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+mn-cs"/>
              </a:rPr>
              <a:t>Scalability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-128"/>
                <a:cs typeface="+mn-cs"/>
              </a:rPr>
              <a:t> is the property of a system to handle a growing amount of work by adding resources to the system.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A60D7-7C63-CA49-A5DB-728D61C47FFC}"/>
              </a:ext>
            </a:extLst>
          </p:cNvPr>
          <p:cNvSpPr/>
          <p:nvPr/>
        </p:nvSpPr>
        <p:spPr>
          <a:xfrm>
            <a:off x="50369" y="857329"/>
            <a:ext cx="2997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Replace system with a bigger machine,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e.g. more memory, CPU, ...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2598E-5F40-5C4F-92B1-6BCC6F56DEBE}"/>
              </a:ext>
            </a:extLst>
          </p:cNvPr>
          <p:cNvSpPr/>
          <p:nvPr/>
        </p:nvSpPr>
        <p:spPr>
          <a:xfrm>
            <a:off x="3124200" y="1116112"/>
            <a:ext cx="17208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Add another system.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5EA262-6C48-3449-950A-3D251FABD49D}"/>
              </a:ext>
            </a:extLst>
          </p:cNvPr>
          <p:cNvSpPr/>
          <p:nvPr/>
        </p:nvSpPr>
        <p:spPr>
          <a:xfrm>
            <a:off x="152400" y="1504950"/>
            <a:ext cx="2756877" cy="317949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98C05E-2FD3-294D-BD6D-FB0DEF4C13BC}"/>
              </a:ext>
            </a:extLst>
          </p:cNvPr>
          <p:cNvSpPr/>
          <p:nvPr/>
        </p:nvSpPr>
        <p:spPr>
          <a:xfrm>
            <a:off x="3026045" y="1504950"/>
            <a:ext cx="2640110" cy="31794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166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A72A8-ACF4-48A3-AEDB-1A76F27A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Support Vector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472C-803E-4DDF-89DF-B91AF6EC1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n-dimensions points are divided by a plane, instead of a line</a:t>
            </a:r>
          </a:p>
          <a:p>
            <a:r>
              <a:rPr lang="en-IN" dirty="0"/>
              <a:t>SVMs can be used separators that are curve, not necessarily linear, by transforming points before classification</a:t>
            </a:r>
          </a:p>
          <a:p>
            <a:pPr lvl="1"/>
            <a:r>
              <a:rPr lang="en-IN" dirty="0"/>
              <a:t>Transformation functions may be non-linear and are called kernel functions</a:t>
            </a:r>
          </a:p>
          <a:p>
            <a:pPr lvl="1"/>
            <a:r>
              <a:rPr lang="en-IN" dirty="0"/>
              <a:t>Separator is a plane in the transformed space, but maps to curve in original space</a:t>
            </a:r>
          </a:p>
          <a:p>
            <a:r>
              <a:rPr lang="en-IN" dirty="0"/>
              <a:t>There may not be an exact planar separator for a given set of points</a:t>
            </a:r>
          </a:p>
          <a:p>
            <a:pPr lvl="1"/>
            <a:r>
              <a:rPr lang="en-IN" dirty="0"/>
              <a:t>Choose plane that best separates points</a:t>
            </a:r>
          </a:p>
          <a:p>
            <a:r>
              <a:rPr lang="en-IN" dirty="0"/>
              <a:t>N-</a:t>
            </a:r>
            <a:r>
              <a:rPr lang="en-IN" dirty="0" err="1"/>
              <a:t>ary</a:t>
            </a:r>
            <a:r>
              <a:rPr lang="en-IN" dirty="0"/>
              <a:t> classification can be done by N binary classifications</a:t>
            </a:r>
          </a:p>
          <a:p>
            <a:pPr lvl="1" algn="just"/>
            <a:r>
              <a:rPr lang="en-IN" dirty="0"/>
              <a:t>In class </a:t>
            </a:r>
            <a:r>
              <a:rPr lang="en-IN" i="1" dirty="0" err="1"/>
              <a:t>i</a:t>
            </a:r>
            <a:r>
              <a:rPr lang="en-IN" dirty="0"/>
              <a:t> vs. not in class </a:t>
            </a:r>
            <a:r>
              <a:rPr lang="en-IN" i="1" dirty="0" err="1"/>
              <a:t>i</a:t>
            </a:r>
            <a:r>
              <a:rPr lang="en-IN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6290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2344" y="826873"/>
            <a:ext cx="3342443" cy="4025979"/>
          </a:xfrm>
        </p:spPr>
        <p:txBody>
          <a:bodyPr/>
          <a:lstStyle/>
          <a:p>
            <a:r>
              <a:rPr lang="en-IN" dirty="0"/>
              <a:t>Neural network has multiple layers</a:t>
            </a:r>
          </a:p>
          <a:p>
            <a:pPr lvl="1"/>
            <a:r>
              <a:rPr lang="en-IN" dirty="0"/>
              <a:t>Each layer acts as input to next later</a:t>
            </a:r>
          </a:p>
          <a:p>
            <a:r>
              <a:rPr lang="en-IN" dirty="0"/>
              <a:t>First layer has input nodes, which are assigned values from input attributes</a:t>
            </a:r>
          </a:p>
          <a:p>
            <a:r>
              <a:rPr lang="en-IN" dirty="0"/>
              <a:t>Each node combines values of its inputs using some weight function to compute its value</a:t>
            </a:r>
          </a:p>
          <a:p>
            <a:pPr lvl="1"/>
            <a:r>
              <a:rPr lang="en-IN" dirty="0"/>
              <a:t>Weights are associated with edges</a:t>
            </a:r>
          </a:p>
          <a:p>
            <a:r>
              <a:rPr lang="en-IN" dirty="0"/>
              <a:t>For classification, each output value indicates likelihood of the input instance belonging to that class</a:t>
            </a:r>
          </a:p>
          <a:p>
            <a:pPr lvl="1"/>
            <a:r>
              <a:rPr lang="en-IN" dirty="0"/>
              <a:t>Pick class with maximum likelihood</a:t>
            </a:r>
          </a:p>
          <a:p>
            <a:r>
              <a:rPr lang="en-IN" dirty="0"/>
              <a:t>Weights of edges are key to classification</a:t>
            </a:r>
          </a:p>
          <a:p>
            <a:r>
              <a:rPr lang="en-IN" dirty="0"/>
              <a:t>Edge weights are learnt during training phase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986007" y="270260"/>
            <a:ext cx="3791156" cy="275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sz="2400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971" y="1411639"/>
            <a:ext cx="2220686" cy="26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6814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2D0-CC4B-498E-852D-D12DCB01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9337" y="826873"/>
            <a:ext cx="3260951" cy="4025979"/>
          </a:xfrm>
        </p:spPr>
        <p:txBody>
          <a:bodyPr/>
          <a:lstStyle/>
          <a:p>
            <a:r>
              <a:rPr lang="en-IN" dirty="0"/>
              <a:t>Value of a node may be linear combination of inputs, or may be a non-linear function </a:t>
            </a:r>
          </a:p>
          <a:p>
            <a:pPr lvl="1"/>
            <a:r>
              <a:rPr lang="en-IN" dirty="0"/>
              <a:t>E.g., sigmoid function</a:t>
            </a:r>
          </a:p>
          <a:p>
            <a:r>
              <a:rPr lang="en-IN" b="1" dirty="0">
                <a:solidFill>
                  <a:srgbClr val="002060"/>
                </a:solidFill>
              </a:rPr>
              <a:t>Backpropagation algorithm </a:t>
            </a:r>
            <a:r>
              <a:rPr lang="en-IN" dirty="0"/>
              <a:t>works as follows</a:t>
            </a:r>
          </a:p>
          <a:p>
            <a:pPr lvl="1"/>
            <a:r>
              <a:rPr lang="en-IN" dirty="0"/>
              <a:t>Weights are set randomly initially</a:t>
            </a:r>
          </a:p>
          <a:p>
            <a:pPr lvl="1"/>
            <a:r>
              <a:rPr lang="en-IN" dirty="0"/>
              <a:t>Training instances are processed one at a time</a:t>
            </a:r>
          </a:p>
          <a:p>
            <a:pPr lvl="2"/>
            <a:r>
              <a:rPr lang="en-IN" dirty="0"/>
              <a:t>Output is computed using current weights</a:t>
            </a:r>
          </a:p>
          <a:p>
            <a:pPr lvl="2"/>
            <a:r>
              <a:rPr lang="en-IN" dirty="0"/>
              <a:t>If classification is wrong, weights are tweaked to get a higher score for the correct class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3996F0C-3D9C-44C8-94C6-6B60D5B35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 Classifiers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12A3EDB-0C06-41F9-B7D6-4B3249FE0098}"/>
              </a:ext>
            </a:extLst>
          </p:cNvPr>
          <p:cNvSpPr txBox="1">
            <a:spLocks/>
          </p:cNvSpPr>
          <p:nvPr/>
        </p:nvSpPr>
        <p:spPr bwMode="auto">
          <a:xfrm>
            <a:off x="3986007" y="270260"/>
            <a:ext cx="3791156" cy="275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MS PGothic" charset="0"/>
                <a:cs typeface="MS PGothic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MS PGothic" charset="0"/>
                <a:cs typeface="MS PGothic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endParaRPr lang="en-IN" sz="2400" kern="0" dirty="0"/>
          </a:p>
        </p:txBody>
      </p:sp>
      <p:pic>
        <p:nvPicPr>
          <p:cNvPr id="7" name="Picture 2" descr="https://upload.wikimedia.org/wikipedia/commons/thumb/4/46/Colored_neural_network.svg/800px-Colored_neural_network.svg.png">
            <a:extLst>
              <a:ext uri="{FF2B5EF4-FFF2-40B4-BE49-F238E27FC236}">
                <a16:creationId xmlns:a16="http://schemas.microsoft.com/office/drawing/2014/main" id="{AF9A7F36-E07A-4380-990C-AE80FC438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78" y="2325741"/>
            <a:ext cx="2060801" cy="24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sigmoid function">
            <a:extLst>
              <a:ext uri="{FF2B5EF4-FFF2-40B4-BE49-F238E27FC236}">
                <a16:creationId xmlns:a16="http://schemas.microsoft.com/office/drawing/2014/main" id="{4A48BCD4-0DA6-4F19-B06F-B4863462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192" y="708180"/>
            <a:ext cx="1995486" cy="132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719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E0A7-5508-4B94-ADCC-B32DE848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Neural Networks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29D57-4FA9-461A-AB2D-CC5E898E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>
                <a:solidFill>
                  <a:srgbClr val="002060"/>
                </a:solidFill>
              </a:rPr>
              <a:t>Deep neural networks </a:t>
            </a:r>
            <a:r>
              <a:rPr lang="en-IN" dirty="0"/>
              <a:t>have a large number of layers with large number of nodes in each layer</a:t>
            </a:r>
          </a:p>
          <a:p>
            <a:r>
              <a:rPr lang="en-IN" b="1" dirty="0">
                <a:solidFill>
                  <a:srgbClr val="002060"/>
                </a:solidFill>
              </a:rPr>
              <a:t>Deep learning </a:t>
            </a:r>
            <a:r>
              <a:rPr lang="en-IN" dirty="0"/>
              <a:t>refers to training of deep neural network on very large numbers of training instances</a:t>
            </a:r>
          </a:p>
          <a:p>
            <a:r>
              <a:rPr lang="en-IN" dirty="0"/>
              <a:t>Each layer may be connected to previous layers in different ways</a:t>
            </a:r>
          </a:p>
          <a:p>
            <a:pPr lvl="1"/>
            <a:r>
              <a:rPr lang="en-IN" dirty="0"/>
              <a:t>Convolutional networks used for image processing</a:t>
            </a:r>
          </a:p>
          <a:p>
            <a:pPr lvl="1"/>
            <a:r>
              <a:rPr lang="en-IN" dirty="0"/>
              <a:t>More complex architectures used for text processing, and machine translation, speech recognition, etc.</a:t>
            </a:r>
          </a:p>
          <a:p>
            <a:r>
              <a:rPr lang="en-IN" dirty="0"/>
              <a:t>Neural networks are a large area in themselves</a:t>
            </a:r>
          </a:p>
          <a:p>
            <a:pPr lvl="1"/>
            <a:r>
              <a:rPr lang="en-IN" dirty="0"/>
              <a:t>Further details beyond scope of this chapter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952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Regression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791015" cy="402597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Regression deals with the prediction of a value, rather than a class.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Given values for a set of variables,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, …, </a:t>
            </a:r>
            <a:r>
              <a:rPr lang="en-US" altLang="en-US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, we wish to predict the value of a variable Y.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One way is to infer coefficients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, …, 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such that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i="1" dirty="0">
                <a:ea typeface="ＭＳ Ｐゴシック" panose="020B0600070205080204" pitchFamily="34" charset="-128"/>
              </a:rPr>
              <a:t>Y </a:t>
            </a:r>
            <a:r>
              <a:rPr lang="en-US" altLang="en-US" dirty="0">
                <a:ea typeface="ＭＳ Ｐゴシック" panose="020B0600070205080204" pitchFamily="34" charset="-128"/>
              </a:rPr>
              <a:t>=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0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1</a:t>
            </a:r>
            <a:r>
              <a:rPr lang="en-US" altLang="en-US" dirty="0">
                <a:ea typeface="ＭＳ Ｐゴシック" panose="020B0600070205080204" pitchFamily="34" charset="-128"/>
              </a:rPr>
              <a:t>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2</a:t>
            </a:r>
            <a:r>
              <a:rPr lang="en-US" altLang="en-US" dirty="0">
                <a:ea typeface="ＭＳ Ｐゴシック" panose="020B0600070205080204" pitchFamily="34" charset="-128"/>
              </a:rPr>
              <a:t> + … + </a:t>
            </a:r>
            <a:r>
              <a:rPr lang="en-US" altLang="en-US" i="1" dirty="0">
                <a:ea typeface="ＭＳ Ｐゴシック" panose="020B0600070205080204" pitchFamily="34" charset="-128"/>
              </a:rPr>
              <a:t>a</a:t>
            </a:r>
            <a:r>
              <a:rPr lang="en-US" altLang="en-US" baseline="-25000" dirty="0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* </a:t>
            </a:r>
            <a:r>
              <a:rPr lang="en-US" altLang="en-US" i="1" dirty="0" err="1">
                <a:ea typeface="ＭＳ Ｐゴシック" panose="020B0600070205080204" pitchFamily="34" charset="-128"/>
              </a:rPr>
              <a:t>X</a:t>
            </a:r>
            <a:r>
              <a:rPr lang="en-US" altLang="en-US" baseline="-25000" dirty="0" err="1">
                <a:ea typeface="ＭＳ Ｐゴシック" panose="020B0600070205080204" pitchFamily="34" charset="-128"/>
              </a:rPr>
              <a:t>n</a:t>
            </a:r>
            <a:r>
              <a:rPr lang="en-US" altLang="en-US" dirty="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Finding such a linear polynomial is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linear regression</a:t>
            </a:r>
            <a:r>
              <a:rPr lang="en-US" altLang="en-US" dirty="0">
                <a:ea typeface="ＭＳ Ｐゴシック" panose="020B0600070205080204" pitchFamily="34" charset="-128"/>
              </a:rPr>
              <a:t>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In general, the process of finding a curve that fits the data is also called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curve fitting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The fit may only be approximate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of noise in the data, or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because the relationship is not exactly a polynomial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Regression aims to find coefficients that give the best possible fit.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Retail shops are often interested in associations between different items that people buy.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Someone who buys bread is quite likely also to buy milk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 person who bought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Database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 is quite likely also to buy the book </a:t>
            </a:r>
            <a:r>
              <a:rPr lang="en-US" altLang="en-US" i="1" dirty="0">
                <a:ea typeface="ＭＳ Ｐゴシック" panose="020B0600070205080204" pitchFamily="34" charset="-128"/>
              </a:rPr>
              <a:t>Operating System Concepts</a:t>
            </a:r>
            <a:r>
              <a:rPr lang="en-US" altLang="en-US" dirty="0">
                <a:ea typeface="ＭＳ Ｐゴシック" panose="020B0600070205080204" pitchFamily="34" charset="-128"/>
              </a:rPr>
              <a:t>.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Associations information can be used in several ways.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 when a customer buys a particular book, an online shop may suggest associated books.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Association rules</a:t>
            </a:r>
            <a:r>
              <a:rPr lang="en-US" altLang="en-US" b="1" dirty="0">
                <a:ea typeface="ＭＳ Ｐゴシック" panose="020B0600070205080204" pitchFamily="34" charset="-128"/>
              </a:rPr>
              <a:t>: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   </a:t>
            </a:r>
            <a:r>
              <a:rPr lang="en-US" altLang="en-US" i="1" dirty="0">
                <a:ea typeface="ＭＳ Ｐゴシック" panose="020B0600070205080204" pitchFamily="34" charset="-128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         DB-Concepts, OS-Concepts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Networks</a:t>
            </a:r>
            <a:endParaRPr lang="en-US" altLang="en-US" i="1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Left hand side: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antecedent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,     right hand side: 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consequent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An association rule must have an associated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population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; the population consists of a set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instances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 each transaction (sale) at a shop is an instance, and the set of all transactions is the population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Association Rules (Cont.)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26873"/>
            <a:ext cx="5804332" cy="4025979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Rules have an associated support, as well as an associated confidence. 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Support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what fraction of the population satisfies both the antecedent and the consequent of the rule.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suppose only 0.001 percent of all purchases include milk and screwdrivers. The support for the rule is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screwdrivers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low.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  <a:sym typeface="Symbol" panose="05050102010706020507" pitchFamily="18" charset="2"/>
              </a:rPr>
              <a:t>Confidence</a:t>
            </a:r>
            <a:r>
              <a:rPr lang="en-US" altLang="en-US" b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is a measure of how often the consequent is true when the antecedent is true.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E.g., the rule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bread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 </a:t>
            </a:r>
            <a:r>
              <a:rPr lang="en-US" altLang="en-US" i="1" dirty="0">
                <a:ea typeface="ＭＳ Ｐゴシック" panose="020B0600070205080204" pitchFamily="34" charset="-128"/>
                <a:sym typeface="Symbol" panose="05050102010706020507" pitchFamily="18" charset="2"/>
              </a:rPr>
              <a:t>milk </a:t>
            </a:r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has a confidence of 80 percent if 80 percent of the purchases that include bread also include milk.</a:t>
            </a:r>
          </a:p>
          <a:p>
            <a:r>
              <a:rPr lang="en-US" altLang="en-US" dirty="0">
                <a:ea typeface="ＭＳ Ｐゴシック" panose="020B0600070205080204" pitchFamily="34" charset="-128"/>
                <a:sym typeface="Symbol" panose="05050102010706020507" pitchFamily="18" charset="2"/>
              </a:rPr>
              <a:t>We omit further details, such as how to efficiently infer association rules</a:t>
            </a:r>
          </a:p>
          <a:p>
            <a:pPr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Clustering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Clustering</a:t>
            </a:r>
            <a:r>
              <a:rPr lang="en-US" altLang="en-US" dirty="0">
                <a:ea typeface="ＭＳ Ｐゴシック" panose="020B0600070205080204" pitchFamily="34" charset="-128"/>
              </a:rPr>
              <a:t>: Intuitively, finding clusters of points in the given data such that similar points lie in the same cluster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Can be formalized using distance metrics in several ways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Group points into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 sets (for a given </a:t>
            </a:r>
            <a:r>
              <a:rPr lang="en-US" altLang="en-US" i="1" dirty="0">
                <a:ea typeface="ＭＳ Ｐゴシック" panose="020B0600070205080204" pitchFamily="34" charset="-128"/>
              </a:rPr>
              <a:t>k</a:t>
            </a:r>
            <a:r>
              <a:rPr lang="en-US" altLang="en-US" dirty="0">
                <a:ea typeface="ＭＳ Ｐゴシック" panose="020B0600070205080204" pitchFamily="34" charset="-128"/>
              </a:rPr>
              <a:t>) such that the average distance of points from the centroid of their assigned group is minimized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Centroid: point defined by taking average of coordinates in each dimension.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Another metric: minimize average distance between every pair of points in a cluster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Hierarchical clustering</a:t>
            </a:r>
            <a:r>
              <a:rPr lang="en-US" altLang="en-US" dirty="0">
                <a:ea typeface="ＭＳ Ｐゴシック" panose="020B0600070205080204" pitchFamily="34" charset="-128"/>
              </a:rPr>
              <a:t>: example from biological classification 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(the word classification here does not mean a prediction mechanism)</a:t>
            </a: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    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chordata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dirty="0">
                <a:ea typeface="ＭＳ Ｐゴシック" panose="020B0600070205080204" pitchFamily="34" charset="-128"/>
              </a:rPr>
              <a:t>    </a:t>
            </a:r>
            <a:r>
              <a:rPr lang="en-US" altLang="en-US" dirty="0" err="1">
                <a:ea typeface="ＭＳ Ｐゴシック" panose="020B0600070205080204" pitchFamily="34" charset="-128"/>
              </a:rPr>
              <a:t>mammalia</a:t>
            </a:r>
            <a:r>
              <a:rPr lang="en-US" altLang="en-US" dirty="0">
                <a:ea typeface="ＭＳ Ｐゴシック" panose="020B0600070205080204" pitchFamily="34" charset="-128"/>
              </a:rPr>
              <a:t>                         </a:t>
            </a:r>
            <a:r>
              <a:rPr lang="en-US" altLang="en-US" dirty="0" err="1">
                <a:ea typeface="ＭＳ Ｐゴシック" panose="020B0600070205080204" pitchFamily="34" charset="-128"/>
              </a:rPr>
              <a:t>reptilia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1">
              <a:lnSpc>
                <a:spcPct val="160000"/>
              </a:lnSpc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leopards  humans           snakes  crocodiles </a:t>
            </a:r>
            <a:endParaRPr lang="en-US" altLang="en-US" b="1" dirty="0">
              <a:solidFill>
                <a:schemeClr val="tx2"/>
              </a:solidFill>
              <a:ea typeface="ＭＳ Ｐゴシック" panose="020B0600070205080204" pitchFamily="34" charset="-128"/>
            </a:endParaRPr>
          </a:p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819C1998-FC86-4C7C-B9C6-AFDCB9A8A98A}"/>
              </a:ext>
            </a:extLst>
          </p:cNvPr>
          <p:cNvGrpSpPr>
            <a:grpSpLocks/>
          </p:cNvGrpSpPr>
          <p:nvPr/>
        </p:nvGrpSpPr>
        <p:grpSpPr bwMode="auto">
          <a:xfrm>
            <a:off x="2143466" y="3988013"/>
            <a:ext cx="2809875" cy="542925"/>
            <a:chOff x="1168" y="3176"/>
            <a:chExt cx="2360" cy="456"/>
          </a:xfrm>
        </p:grpSpPr>
        <p:sp>
          <p:nvSpPr>
            <p:cNvPr id="13" name="Line 5">
              <a:extLst>
                <a:ext uri="{FF2B5EF4-FFF2-40B4-BE49-F238E27FC236}">
                  <a16:creationId xmlns:a16="http://schemas.microsoft.com/office/drawing/2014/main" id="{4F94C1E1-7B54-4857-ACCE-975FB00F6B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92" y="3192"/>
              <a:ext cx="760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D6D41B03-9B66-4334-AE67-1FC978DB55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3176"/>
              <a:ext cx="744" cy="1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7">
              <a:extLst>
                <a:ext uri="{FF2B5EF4-FFF2-40B4-BE49-F238E27FC236}">
                  <a16:creationId xmlns:a16="http://schemas.microsoft.com/office/drawing/2014/main" id="{55D093F7-E432-42CC-86EF-1E46EC5D6E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68" y="3480"/>
              <a:ext cx="344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8">
              <a:extLst>
                <a:ext uri="{FF2B5EF4-FFF2-40B4-BE49-F238E27FC236}">
                  <a16:creationId xmlns:a16="http://schemas.microsoft.com/office/drawing/2014/main" id="{8BFFFA40-8E64-432D-983F-BB2B668502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44" y="3480"/>
              <a:ext cx="15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9">
              <a:extLst>
                <a:ext uri="{FF2B5EF4-FFF2-40B4-BE49-F238E27FC236}">
                  <a16:creationId xmlns:a16="http://schemas.microsoft.com/office/drawing/2014/main" id="{5867A6C1-8F94-4F39-81DA-008D40A11B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96" y="3472"/>
              <a:ext cx="432" cy="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0">
              <a:extLst>
                <a:ext uri="{FF2B5EF4-FFF2-40B4-BE49-F238E27FC236}">
                  <a16:creationId xmlns:a16="http://schemas.microsoft.com/office/drawing/2014/main" id="{B5F07590-18FB-47A6-93DC-1FB96319D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2" y="3472"/>
              <a:ext cx="240" cy="1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</a:rPr>
              <a:t>Clustering and Collaborative Filtering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657350" y="853507"/>
            <a:ext cx="5882294" cy="40259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Goal: predict what movies/books/… a person may be interested in, on the basis of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Past preferences of the person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Preferences of other people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One approach based on repeated clustering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Cluster people based on their preferences for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Then cluster movies on the basis of being liked by the same clusters of people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Again cluster people based on their preferences for (the newly created clusters of) movies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Repeat above till equilibrium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Given new user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Find most similar cluster of existing users and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Predict movies in movie clusters popular with that user cluster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Above problem is an instance of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collaborative filtering</a:t>
            </a: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12106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ea typeface="+mj-ea"/>
              </a:rPr>
              <a:t>Other Types of Mining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Text mining</a:t>
            </a:r>
            <a:r>
              <a:rPr lang="en-US" altLang="en-US" dirty="0">
                <a:ea typeface="ＭＳ Ｐゴシック" panose="020B0600070205080204" pitchFamily="34" charset="-128"/>
              </a:rPr>
              <a:t>: application of data mining to textual documents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Sentiment analysis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learn to predict if a user review is positive or negative about a product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Information extraction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Create structured information from unstructured textual description or semi-structured data such as tabular displays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Entity recognition </a:t>
            </a:r>
            <a:r>
              <a:rPr lang="en-US" altLang="en-US" dirty="0">
                <a:ea typeface="ＭＳ Ｐゴシック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disambiguation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E.g., given text with name “Michael Jordan” does the name refer to the famous basketball player or the famous ML expert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Knowledge graph </a:t>
            </a:r>
            <a:r>
              <a:rPr lang="en-US" altLang="en-US" dirty="0">
                <a:ea typeface="ＭＳ Ｐゴシック" panose="020B0600070205080204" pitchFamily="34" charset="-128"/>
              </a:rPr>
              <a:t>(see Section 8.4)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Can be constructed by information extraction from different sources, such as Wikipedia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35EDD-9E1D-404E-B6EF-9BEB5A132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disks:</a:t>
            </a:r>
          </a:p>
          <a:p>
            <a:pPr lvl="1"/>
            <a:r>
              <a:rPr lang="en-US" dirty="0"/>
              <a:t>Is basically scale-up for data/disks. </a:t>
            </a:r>
            <a:br>
              <a:rPr lang="en-US" dirty="0"/>
            </a:br>
            <a:r>
              <a:rPr lang="en-US" dirty="0"/>
              <a:t>You can use NAS, SAN and RAID.</a:t>
            </a:r>
          </a:p>
          <a:p>
            <a:pPr lvl="1"/>
            <a:r>
              <a:rPr lang="en-US" dirty="0"/>
              <a:t>Isolation/Integrity requires distributed</a:t>
            </a:r>
            <a:br>
              <a:rPr lang="en-US" dirty="0"/>
            </a:br>
            <a:r>
              <a:rPr lang="en-US" dirty="0"/>
              <a:t>locking to control access from multiple</a:t>
            </a:r>
            <a:br>
              <a:rPr lang="en-US" dirty="0"/>
            </a:br>
            <a:r>
              <a:rPr lang="en-US" dirty="0"/>
              <a:t>database servers.</a:t>
            </a:r>
          </a:p>
          <a:p>
            <a:r>
              <a:rPr lang="en-US" dirty="0"/>
              <a:t>Share nothing:</a:t>
            </a:r>
          </a:p>
          <a:p>
            <a:pPr lvl="1"/>
            <a:r>
              <a:rPr lang="en-US" dirty="0"/>
              <a:t>Is basically scale-out for disks.</a:t>
            </a:r>
          </a:p>
          <a:p>
            <a:pPr lvl="1"/>
            <a:r>
              <a:rPr lang="en-US" dirty="0"/>
              <a:t>Data is partitioned into </a:t>
            </a:r>
            <a:r>
              <a:rPr lang="en-US" i="1" dirty="0"/>
              <a:t>shards</a:t>
            </a:r>
            <a:r>
              <a:rPr lang="en-US" dirty="0"/>
              <a:t> based on a function f() applied to a key.</a:t>
            </a:r>
          </a:p>
          <a:p>
            <a:pPr lvl="1"/>
            <a:r>
              <a:rPr lang="en-US" dirty="0"/>
              <a:t>Can improve availability, at the code consistency, with data replication.</a:t>
            </a:r>
          </a:p>
          <a:p>
            <a:pPr lvl="1"/>
            <a:r>
              <a:rPr lang="en-US" dirty="0"/>
              <a:t>There is a router that sends requests to the proper shard based on the function.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0107D2-F324-3441-ACEF-2F6AA223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Disk Architecture for Scale-Out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B86E95-C4FB-1D49-9CEF-3841FF81A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566334"/>
            <a:ext cx="446051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255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E800F-4351-3667-6B12-E30F47F68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0D33FF-4895-027A-9910-348469B06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  <a:p>
            <a:r>
              <a:rPr lang="en-US" dirty="0"/>
              <a:t>Lecture Notebook</a:t>
            </a:r>
            <a:br>
              <a:rPr lang="en-US" dirty="0"/>
            </a:br>
            <a:r>
              <a:rPr lang="en-US" dirty="0"/>
              <a:t>HW 3B</a:t>
            </a:r>
          </a:p>
          <a:p>
            <a:r>
              <a:rPr lang="en-US" dirty="0"/>
              <a:t>HW 4B Non-Programming</a:t>
            </a:r>
          </a:p>
        </p:txBody>
      </p:sp>
    </p:spTree>
    <p:extLst>
      <p:ext uri="{BB962C8B-B14F-4D97-AF65-F5344CB8AC3E}">
        <p14:creationId xmlns:p14="http://schemas.microsoft.com/office/powerpoint/2010/main" val="4155583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0C0"/>
        </a:solidFill>
        <a:ln w="28575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triangle"/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5.xml><?xml version="1.0" encoding="utf-8"?>
<a:theme xmlns:a="http://schemas.openxmlformats.org/drawingml/2006/main" name="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81768</TotalTime>
  <Words>4999</Words>
  <Application>Microsoft Macintosh PowerPoint</Application>
  <PresentationFormat>On-screen Show (16:9)</PresentationFormat>
  <Paragraphs>599</Paragraphs>
  <Slides>90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90</vt:i4>
      </vt:variant>
    </vt:vector>
  </HeadingPairs>
  <TitlesOfParts>
    <vt:vector size="110" baseType="lpstr">
      <vt:lpstr>ＭＳ Ｐゴシック</vt:lpstr>
      <vt:lpstr>AmazonEmber</vt:lpstr>
      <vt:lpstr>Aptos</vt:lpstr>
      <vt:lpstr>Aptos Display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Times New Roman</vt:lpstr>
      <vt:lpstr>Verdana</vt:lpstr>
      <vt:lpstr>Webdings</vt:lpstr>
      <vt:lpstr>Wingdings</vt:lpstr>
      <vt:lpstr>Office Theme</vt:lpstr>
      <vt:lpstr>Custom Design</vt:lpstr>
      <vt:lpstr>7_Office Theme</vt:lpstr>
      <vt:lpstr>3_db</vt:lpstr>
      <vt:lpstr>db</vt:lpstr>
      <vt:lpstr>PowerPoint Presentation</vt:lpstr>
      <vt:lpstr>PowerPoint Presentation</vt:lpstr>
      <vt:lpstr>Contents</vt:lpstr>
      <vt:lpstr>PowerPoint Presentation</vt:lpstr>
      <vt:lpstr>Contents</vt:lpstr>
      <vt:lpstr>OHs/Recitation</vt:lpstr>
      <vt:lpstr>PowerPoint Presentation</vt:lpstr>
      <vt:lpstr>Approaches to Scalability</vt:lpstr>
      <vt:lpstr>Disk Architecture for Scale-Out</vt:lpstr>
      <vt:lpstr>Shared Nothing, Scale-Out</vt:lpstr>
      <vt:lpstr>PowerPoint Presentation</vt:lpstr>
      <vt:lpstr>PowerPoint Presentation</vt:lpstr>
      <vt:lpstr>5 V’s of Big Data</vt:lpstr>
      <vt:lpstr>Growth in Big Data</vt:lpstr>
      <vt:lpstr>Overview</vt:lpstr>
      <vt:lpstr>Overview (Cont.)</vt:lpstr>
      <vt:lpstr>Overview (Cont.)</vt:lpstr>
      <vt:lpstr>Overview (Cont.)</vt:lpstr>
      <vt:lpstr>Big Data Ecosystem/Platform</vt:lpstr>
      <vt:lpstr>Big Data Ecosystem/Platform</vt:lpstr>
      <vt:lpstr>PowerPoint Presentation</vt:lpstr>
      <vt:lpstr>Data Warehouse and Data Lake</vt:lpstr>
      <vt:lpstr>ETL Concepts</vt:lpstr>
      <vt:lpstr>MapReduce</vt:lpstr>
      <vt:lpstr>The Value of Blocks</vt:lpstr>
      <vt:lpstr>Parallel Processing of MapReduce Job</vt:lpstr>
      <vt:lpstr>Map Reduce vs. Databases</vt:lpstr>
      <vt:lpstr>Map Reduce vs.  Databases (Cont.)</vt:lpstr>
      <vt:lpstr>Algebraic Operations</vt:lpstr>
      <vt:lpstr>Spark</vt:lpstr>
      <vt:lpstr>Spark</vt:lpstr>
      <vt:lpstr>Algebraic Operations in Spark</vt:lpstr>
      <vt:lpstr>Spark/PySpark</vt:lpstr>
      <vt:lpstr>AWS Glue Supports Spark</vt:lpstr>
      <vt:lpstr>Crawlers/Classifiers</vt:lpstr>
      <vt:lpstr>Built-In Transforms</vt:lpstr>
      <vt:lpstr>Built-In Transforms</vt:lpstr>
      <vt:lpstr>Visual Tools (There are similar tools for SQL, ETL, ... ...)</vt:lpstr>
      <vt:lpstr>Conceptual Example</vt:lpstr>
      <vt:lpstr>A New Algebraic Operator</vt:lpstr>
      <vt:lpstr>Map Reduce vs. Databases</vt:lpstr>
      <vt:lpstr>Map Reduce vs.  Databases (Cont.)</vt:lpstr>
      <vt:lpstr>Streaming Data</vt:lpstr>
      <vt:lpstr>Streaming Data and Applications</vt:lpstr>
      <vt:lpstr>Querying Streaming Data</vt:lpstr>
      <vt:lpstr>Querying Streaming Data (Cont.)</vt:lpstr>
      <vt:lpstr>Stream Processing Architectures</vt:lpstr>
      <vt:lpstr>Stream Extensions to SQL</vt:lpstr>
      <vt:lpstr>Window Syntax in SQL</vt:lpstr>
      <vt:lpstr>Stream Processing – Kafka Example</vt:lpstr>
      <vt:lpstr>Algebraic Operations on Streams</vt:lpstr>
      <vt:lpstr>Publish Subscribe Systems</vt:lpstr>
      <vt:lpstr>Window Functions in SQL</vt:lpstr>
      <vt:lpstr>PowerPoint Presentation</vt:lpstr>
      <vt:lpstr>Data Analysis and OLAP</vt:lpstr>
      <vt:lpstr>Example sales relation </vt:lpstr>
      <vt:lpstr>Cross Tabulation of sales by item_name and color</vt:lpstr>
      <vt:lpstr>Data Cube</vt:lpstr>
      <vt:lpstr>Online Analytical Processing Operations</vt:lpstr>
      <vt:lpstr>Hierarchies on Dimensions</vt:lpstr>
      <vt:lpstr>Another Dimension Example – Product Categories</vt:lpstr>
      <vt:lpstr>Facts and Dimensions</vt:lpstr>
      <vt:lpstr>Slice</vt:lpstr>
      <vt:lpstr>Dice</vt:lpstr>
      <vt:lpstr>Drilling</vt:lpstr>
      <vt:lpstr>Roll-up</vt:lpstr>
      <vt:lpstr>Pivot</vt:lpstr>
      <vt:lpstr>Cross Tabulation With Hierarchy</vt:lpstr>
      <vt:lpstr>Relational Representation of Cross-tabs</vt:lpstr>
      <vt:lpstr>Data mining</vt:lpstr>
      <vt:lpstr>Data Mining</vt:lpstr>
      <vt:lpstr>Types of Data Mining Tasks</vt:lpstr>
      <vt:lpstr>Data Mining (Cont.)</vt:lpstr>
      <vt:lpstr>Classification Rules</vt:lpstr>
      <vt:lpstr>Decision Tree Classifiers</vt:lpstr>
      <vt:lpstr>Decision Trees</vt:lpstr>
      <vt:lpstr>Bayesian Classifiers</vt:lpstr>
      <vt:lpstr>Naïve Bayesian Classifiers</vt:lpstr>
      <vt:lpstr>Support Vector Machine Classifiers</vt:lpstr>
      <vt:lpstr>Support Vector Machine</vt:lpstr>
      <vt:lpstr>Neural Network Classifiers</vt:lpstr>
      <vt:lpstr>Neural Network Classifiers</vt:lpstr>
      <vt:lpstr>Neural Networks (Cont.)</vt:lpstr>
      <vt:lpstr>Regression</vt:lpstr>
      <vt:lpstr>Association Rules</vt:lpstr>
      <vt:lpstr>Association Rules (Cont.)</vt:lpstr>
      <vt:lpstr>Clustering</vt:lpstr>
      <vt:lpstr>Clustering and Collaborative Filtering</vt:lpstr>
      <vt:lpstr>Other Types of Mining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648</cp:revision>
  <cp:lastPrinted>2018-11-15T21:01:50Z</cp:lastPrinted>
  <dcterms:created xsi:type="dcterms:W3CDTF">2010-04-12T23:12:02Z</dcterms:created>
  <dcterms:modified xsi:type="dcterms:W3CDTF">2024-12-06T10:45:46Z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